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24124" y="1367909"/>
            <a:ext cx="7468553" cy="2914650"/>
          </a:xfrm>
          <a:prstGeom prst="rect">
            <a:avLst/>
          </a:prstGeom>
          <a:noFill/>
        </p:spPr>
        <p:txBody>
          <a:bodyPr wrap="square" rtlCol="0" anchor="t"/>
          <a:lstStyle/>
          <a:p>
            <a:pPr marL="0" indent="0">
              <a:lnSpc>
                <a:spcPts val="7650"/>
              </a:lnSpc>
              <a:buNone/>
            </a:pPr>
            <a:r>
              <a:rPr lang="en-US" sz="6120" b="1" dirty="0">
                <a:solidFill>
                  <a:srgbClr val="FFFFFF"/>
                </a:solidFill>
                <a:latin typeface="Nunito" pitchFamily="34" charset="0"/>
                <a:ea typeface="Nunito" pitchFamily="34" charset="-122"/>
                <a:cs typeface="Nunito" pitchFamily="34" charset="-120"/>
              </a:rPr>
              <a:t>The Modern Hospital Environment</a:t>
            </a:r>
            <a:endParaRPr lang="en-US" sz="6120" dirty="0"/>
          </a:p>
        </p:txBody>
      </p:sp>
      <p:sp>
        <p:nvSpPr>
          <p:cNvPr id="6" name="Text 2"/>
          <p:cNvSpPr/>
          <p:nvPr/>
        </p:nvSpPr>
        <p:spPr>
          <a:xfrm>
            <a:off x="6324124" y="4641533"/>
            <a:ext cx="7468553" cy="1532096"/>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 Hospitals today are complex, fast-paced environments that require advanced systems to manage patient care, operational efficiency, and security. This presentation will explore how AI and IoT technologies can revolutionize the hospital experience for both patients and staff.</a:t>
            </a:r>
            <a:endParaRPr lang="en-US" sz="1885" dirty="0"/>
          </a:p>
        </p:txBody>
      </p:sp>
      <p:sp>
        <p:nvSpPr>
          <p:cNvPr id="9" name="Text 5"/>
          <p:cNvSpPr/>
          <p:nvPr/>
        </p:nvSpPr>
        <p:spPr>
          <a:xfrm>
            <a:off x="6826687" y="6442829"/>
            <a:ext cx="3779520" cy="418862"/>
          </a:xfrm>
          <a:prstGeom prst="rect">
            <a:avLst/>
          </a:prstGeom>
          <a:noFill/>
        </p:spPr>
        <p:txBody>
          <a:bodyPr wrap="none" rtlCol="0" anchor="t"/>
          <a:lstStyle/>
          <a:p>
            <a:pPr marL="0" indent="0" algn="l">
              <a:lnSpc>
                <a:spcPts val="3300"/>
              </a:lnSpc>
              <a:buNone/>
            </a:pPr>
            <a:endParaRPr lang="en-US" sz="2355"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p:spPr>
      </p:sp>
      <p:sp>
        <p:nvSpPr>
          <p:cNvPr id="4" name="Text 1"/>
          <p:cNvSpPr/>
          <p:nvPr/>
        </p:nvSpPr>
        <p:spPr>
          <a:xfrm>
            <a:off x="837724" y="1942267"/>
            <a:ext cx="12954952" cy="1408033"/>
          </a:xfrm>
          <a:prstGeom prst="rect">
            <a:avLst/>
          </a:prstGeom>
          <a:noFill/>
        </p:spPr>
        <p:txBody>
          <a:bodyPr wrap="square" rtlCol="0" anchor="t"/>
          <a:lstStyle/>
          <a:p>
            <a:pPr marL="0" indent="0">
              <a:lnSpc>
                <a:spcPts val="5545"/>
              </a:lnSpc>
              <a:buNone/>
            </a:pPr>
            <a:r>
              <a:rPr lang="en-US" sz="4435" b="1" dirty="0">
                <a:solidFill>
                  <a:srgbClr val="FFFFFF"/>
                </a:solidFill>
                <a:latin typeface="Nunito" pitchFamily="34" charset="0"/>
                <a:ea typeface="Nunito" pitchFamily="34" charset="-122"/>
                <a:cs typeface="Nunito" pitchFamily="34" charset="-120"/>
              </a:rPr>
              <a:t>Current Challenges in Patient Care and Hospital Operations</a:t>
            </a:r>
            <a:endParaRPr lang="en-US" sz="4435" dirty="0"/>
          </a:p>
        </p:txBody>
      </p:sp>
      <p:sp>
        <p:nvSpPr>
          <p:cNvPr id="5" name="Text 2"/>
          <p:cNvSpPr/>
          <p:nvPr/>
        </p:nvSpPr>
        <p:spPr>
          <a:xfrm>
            <a:off x="837724" y="3948589"/>
            <a:ext cx="3096458" cy="351949"/>
          </a:xfrm>
          <a:prstGeom prst="rect">
            <a:avLst/>
          </a:prstGeom>
          <a:noFill/>
        </p:spPr>
        <p:txBody>
          <a:bodyPr wrap="none" rtlCol="0" anchor="t"/>
          <a:lstStyle/>
          <a:p>
            <a:pPr marL="0" indent="0">
              <a:lnSpc>
                <a:spcPts val="2770"/>
              </a:lnSpc>
              <a:buNone/>
            </a:pPr>
            <a:r>
              <a:rPr lang="en-US" sz="2220" b="1" dirty="0">
                <a:solidFill>
                  <a:srgbClr val="FFFFFF"/>
                </a:solidFill>
                <a:latin typeface="Nunito" pitchFamily="34" charset="0"/>
                <a:ea typeface="Nunito" pitchFamily="34" charset="-122"/>
                <a:cs typeface="Nunito" pitchFamily="34" charset="-120"/>
              </a:rPr>
              <a:t>Patient Care Challenges</a:t>
            </a:r>
            <a:endParaRPr lang="en-US" sz="2220" dirty="0"/>
          </a:p>
        </p:txBody>
      </p:sp>
      <p:sp>
        <p:nvSpPr>
          <p:cNvPr id="6" name="Text 3"/>
          <p:cNvSpPr/>
          <p:nvPr/>
        </p:nvSpPr>
        <p:spPr>
          <a:xfrm>
            <a:off x="837724" y="4539853"/>
            <a:ext cx="3928586" cy="1532096"/>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Ensuring accurate monitoring, prompt response to emergencies, and personalized care can be difficult with manual processes.</a:t>
            </a:r>
            <a:endParaRPr lang="en-US" sz="1885" dirty="0"/>
          </a:p>
        </p:txBody>
      </p:sp>
      <p:sp>
        <p:nvSpPr>
          <p:cNvPr id="7" name="Text 4"/>
          <p:cNvSpPr/>
          <p:nvPr/>
        </p:nvSpPr>
        <p:spPr>
          <a:xfrm>
            <a:off x="5357813" y="3948589"/>
            <a:ext cx="3039070" cy="351949"/>
          </a:xfrm>
          <a:prstGeom prst="rect">
            <a:avLst/>
          </a:prstGeom>
          <a:noFill/>
        </p:spPr>
        <p:txBody>
          <a:bodyPr wrap="none" rtlCol="0" anchor="t"/>
          <a:lstStyle/>
          <a:p>
            <a:pPr marL="0" indent="0">
              <a:lnSpc>
                <a:spcPts val="2770"/>
              </a:lnSpc>
              <a:buNone/>
            </a:pPr>
            <a:r>
              <a:rPr lang="en-US" sz="2220" b="1" dirty="0">
                <a:solidFill>
                  <a:srgbClr val="FFFFFF"/>
                </a:solidFill>
                <a:latin typeface="Nunito" pitchFamily="34" charset="0"/>
                <a:ea typeface="Nunito" pitchFamily="34" charset="-122"/>
                <a:cs typeface="Nunito" pitchFamily="34" charset="-120"/>
              </a:rPr>
              <a:t>Operational Challenges</a:t>
            </a:r>
            <a:endParaRPr lang="en-US" sz="2220" dirty="0"/>
          </a:p>
        </p:txBody>
      </p:sp>
      <p:sp>
        <p:nvSpPr>
          <p:cNvPr id="8" name="Text 5"/>
          <p:cNvSpPr/>
          <p:nvPr/>
        </p:nvSpPr>
        <p:spPr>
          <a:xfrm>
            <a:off x="5357813" y="4539853"/>
            <a:ext cx="3928586" cy="1149072"/>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Coordinating resources, streamlining workflows, and maintaining security can strain hospital staff and budgets.</a:t>
            </a:r>
            <a:endParaRPr lang="en-US" sz="1885" dirty="0"/>
          </a:p>
        </p:txBody>
      </p:sp>
      <p:sp>
        <p:nvSpPr>
          <p:cNvPr id="9" name="Text 6"/>
          <p:cNvSpPr/>
          <p:nvPr/>
        </p:nvSpPr>
        <p:spPr>
          <a:xfrm>
            <a:off x="9877901" y="3948589"/>
            <a:ext cx="2816185" cy="351949"/>
          </a:xfrm>
          <a:prstGeom prst="rect">
            <a:avLst/>
          </a:prstGeom>
          <a:noFill/>
        </p:spPr>
        <p:txBody>
          <a:bodyPr wrap="none" rtlCol="0" anchor="t"/>
          <a:lstStyle/>
          <a:p>
            <a:pPr marL="0" indent="0">
              <a:lnSpc>
                <a:spcPts val="2770"/>
              </a:lnSpc>
              <a:buNone/>
            </a:pPr>
            <a:r>
              <a:rPr lang="en-US" sz="2220" b="1" dirty="0">
                <a:solidFill>
                  <a:srgbClr val="FFFFFF"/>
                </a:solidFill>
                <a:latin typeface="Nunito" pitchFamily="34" charset="0"/>
                <a:ea typeface="Nunito" pitchFamily="34" charset="-122"/>
                <a:cs typeface="Nunito" pitchFamily="34" charset="-120"/>
              </a:rPr>
              <a:t>Technological Gaps</a:t>
            </a:r>
            <a:endParaRPr lang="en-US" sz="2220" dirty="0"/>
          </a:p>
        </p:txBody>
      </p:sp>
      <p:sp>
        <p:nvSpPr>
          <p:cNvPr id="10" name="Text 7"/>
          <p:cNvSpPr/>
          <p:nvPr/>
        </p:nvSpPr>
        <p:spPr>
          <a:xfrm>
            <a:off x="9877901" y="4539853"/>
            <a:ext cx="3928586" cy="1532096"/>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Existing systems often work in silos, lacking the integration and intelligence to address these complex challenges.</a:t>
            </a:r>
            <a:endParaRPr lang="en-US" sz="188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p:spPr>
      </p:sp>
      <p:pic>
        <p:nvPicPr>
          <p:cNvPr id="4" name="Image 1" descr="preencoded.png"/>
          <p:cNvPicPr>
            <a:picLocks noChangeAspect="1"/>
          </p:cNvPicPr>
          <p:nvPr/>
        </p:nvPicPr>
        <p:blipFill>
          <a:blip r:embed="rId2"/>
          <a:stretch>
            <a:fillRect/>
          </a:stretch>
        </p:blipFill>
        <p:spPr>
          <a:xfrm>
            <a:off x="0" y="0"/>
            <a:ext cx="14630400" cy="2992160"/>
          </a:xfrm>
          <a:prstGeom prst="rect">
            <a:avLst/>
          </a:prstGeom>
        </p:spPr>
      </p:pic>
      <p:sp>
        <p:nvSpPr>
          <p:cNvPr id="5" name="Text 1"/>
          <p:cNvSpPr/>
          <p:nvPr/>
        </p:nvSpPr>
        <p:spPr>
          <a:xfrm>
            <a:off x="837724" y="3930968"/>
            <a:ext cx="8269010" cy="704017"/>
          </a:xfrm>
          <a:prstGeom prst="rect">
            <a:avLst/>
          </a:prstGeom>
          <a:noFill/>
        </p:spPr>
        <p:txBody>
          <a:bodyPr wrap="none" rtlCol="0" anchor="t"/>
          <a:lstStyle/>
          <a:p>
            <a:pPr marL="0" indent="0">
              <a:lnSpc>
                <a:spcPts val="5545"/>
              </a:lnSpc>
              <a:buNone/>
            </a:pPr>
            <a:r>
              <a:rPr lang="en-US" sz="4435" b="1" dirty="0">
                <a:solidFill>
                  <a:srgbClr val="FFFFFF"/>
                </a:solidFill>
                <a:latin typeface="Nunito" pitchFamily="34" charset="0"/>
                <a:ea typeface="Nunito" pitchFamily="34" charset="-122"/>
                <a:cs typeface="Nunito" pitchFamily="34" charset="-120"/>
              </a:rPr>
              <a:t>Limitations of Existing Solutions</a:t>
            </a:r>
            <a:endParaRPr lang="en-US" sz="4435" dirty="0"/>
          </a:p>
        </p:txBody>
      </p:sp>
      <p:sp>
        <p:nvSpPr>
          <p:cNvPr id="6" name="Shape 2"/>
          <p:cNvSpPr/>
          <p:nvPr/>
        </p:nvSpPr>
        <p:spPr>
          <a:xfrm>
            <a:off x="837724" y="5263158"/>
            <a:ext cx="538520" cy="538520"/>
          </a:xfrm>
          <a:prstGeom prst="roundRect">
            <a:avLst>
              <a:gd name="adj" fmla="val 66677"/>
            </a:avLst>
          </a:prstGeom>
          <a:solidFill>
            <a:srgbClr val="00002E"/>
          </a:solidFill>
          <a:ln w="22860">
            <a:solidFill>
              <a:srgbClr val="F2B42D"/>
            </a:solidFill>
            <a:prstDash val="solid"/>
          </a:ln>
        </p:spPr>
      </p:sp>
      <p:sp>
        <p:nvSpPr>
          <p:cNvPr id="7" name="Text 3"/>
          <p:cNvSpPr/>
          <p:nvPr/>
        </p:nvSpPr>
        <p:spPr>
          <a:xfrm>
            <a:off x="1005602" y="5363408"/>
            <a:ext cx="202763" cy="337899"/>
          </a:xfrm>
          <a:prstGeom prst="rect">
            <a:avLst/>
          </a:prstGeom>
          <a:noFill/>
        </p:spPr>
        <p:txBody>
          <a:bodyPr wrap="none" rtlCol="0" anchor="t"/>
          <a:lstStyle/>
          <a:p>
            <a:pPr marL="0" indent="0" algn="ctr">
              <a:lnSpc>
                <a:spcPts val="2660"/>
              </a:lnSpc>
              <a:buNone/>
            </a:pPr>
            <a:r>
              <a:rPr lang="en-US" sz="2660" b="1" dirty="0">
                <a:solidFill>
                  <a:srgbClr val="FFFFFF"/>
                </a:solidFill>
                <a:latin typeface="Nunito" pitchFamily="34" charset="0"/>
                <a:ea typeface="Nunito" pitchFamily="34" charset="-122"/>
                <a:cs typeface="Nunito" pitchFamily="34" charset="-120"/>
              </a:rPr>
              <a:t>1</a:t>
            </a:r>
            <a:endParaRPr lang="en-US" sz="2660" dirty="0"/>
          </a:p>
        </p:txBody>
      </p:sp>
      <p:sp>
        <p:nvSpPr>
          <p:cNvPr id="8" name="Text 4"/>
          <p:cNvSpPr/>
          <p:nvPr/>
        </p:nvSpPr>
        <p:spPr>
          <a:xfrm>
            <a:off x="1615559" y="5263158"/>
            <a:ext cx="2816185" cy="351949"/>
          </a:xfrm>
          <a:prstGeom prst="rect">
            <a:avLst/>
          </a:prstGeom>
          <a:noFill/>
        </p:spPr>
        <p:txBody>
          <a:bodyPr wrap="none" rtlCol="0" anchor="t"/>
          <a:lstStyle/>
          <a:p>
            <a:pPr marL="0" indent="0">
              <a:lnSpc>
                <a:spcPts val="2770"/>
              </a:lnSpc>
              <a:buNone/>
            </a:pPr>
            <a:r>
              <a:rPr lang="en-US" sz="2220" b="1" dirty="0">
                <a:solidFill>
                  <a:srgbClr val="FFFFFF"/>
                </a:solidFill>
                <a:latin typeface="Nunito" pitchFamily="34" charset="0"/>
                <a:ea typeface="Nunito" pitchFamily="34" charset="-122"/>
                <a:cs typeface="Nunito" pitchFamily="34" charset="-120"/>
              </a:rPr>
              <a:t>Fragmented Data</a:t>
            </a:r>
            <a:endParaRPr lang="en-US" sz="2220" dirty="0"/>
          </a:p>
        </p:txBody>
      </p:sp>
      <p:sp>
        <p:nvSpPr>
          <p:cNvPr id="9" name="Text 5"/>
          <p:cNvSpPr/>
          <p:nvPr/>
        </p:nvSpPr>
        <p:spPr>
          <a:xfrm>
            <a:off x="1615559" y="5758696"/>
            <a:ext cx="3380899" cy="1532096"/>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Disparate systems with poor interoperability lead to siloed information and inefficient decision-making.</a:t>
            </a:r>
            <a:endParaRPr lang="en-US" sz="1885" dirty="0"/>
          </a:p>
        </p:txBody>
      </p:sp>
      <p:sp>
        <p:nvSpPr>
          <p:cNvPr id="10" name="Shape 6"/>
          <p:cNvSpPr/>
          <p:nvPr/>
        </p:nvSpPr>
        <p:spPr>
          <a:xfrm>
            <a:off x="5235773" y="5263158"/>
            <a:ext cx="538520" cy="538520"/>
          </a:xfrm>
          <a:prstGeom prst="roundRect">
            <a:avLst>
              <a:gd name="adj" fmla="val 66677"/>
            </a:avLst>
          </a:prstGeom>
          <a:solidFill>
            <a:srgbClr val="00002E"/>
          </a:solidFill>
          <a:ln w="22860">
            <a:solidFill>
              <a:srgbClr val="D7425E"/>
            </a:solidFill>
            <a:prstDash val="solid"/>
          </a:ln>
        </p:spPr>
      </p:sp>
      <p:sp>
        <p:nvSpPr>
          <p:cNvPr id="11" name="Text 7"/>
          <p:cNvSpPr/>
          <p:nvPr/>
        </p:nvSpPr>
        <p:spPr>
          <a:xfrm>
            <a:off x="5403652" y="5363408"/>
            <a:ext cx="202763" cy="337899"/>
          </a:xfrm>
          <a:prstGeom prst="rect">
            <a:avLst/>
          </a:prstGeom>
          <a:noFill/>
        </p:spPr>
        <p:txBody>
          <a:bodyPr wrap="none" rtlCol="0" anchor="t"/>
          <a:lstStyle/>
          <a:p>
            <a:pPr marL="0" indent="0" algn="ctr">
              <a:lnSpc>
                <a:spcPts val="2660"/>
              </a:lnSpc>
              <a:buNone/>
            </a:pPr>
            <a:r>
              <a:rPr lang="en-US" sz="2660" b="1" dirty="0">
                <a:solidFill>
                  <a:srgbClr val="FFFFFF"/>
                </a:solidFill>
                <a:latin typeface="Nunito" pitchFamily="34" charset="0"/>
                <a:ea typeface="Nunito" pitchFamily="34" charset="-122"/>
                <a:cs typeface="Nunito" pitchFamily="34" charset="-120"/>
              </a:rPr>
              <a:t>2</a:t>
            </a:r>
            <a:endParaRPr lang="en-US" sz="2660" dirty="0"/>
          </a:p>
        </p:txBody>
      </p:sp>
      <p:sp>
        <p:nvSpPr>
          <p:cNvPr id="12" name="Text 8"/>
          <p:cNvSpPr/>
          <p:nvPr/>
        </p:nvSpPr>
        <p:spPr>
          <a:xfrm>
            <a:off x="6013609" y="5263158"/>
            <a:ext cx="2816185" cy="351949"/>
          </a:xfrm>
          <a:prstGeom prst="rect">
            <a:avLst/>
          </a:prstGeom>
          <a:noFill/>
        </p:spPr>
        <p:txBody>
          <a:bodyPr wrap="none" rtlCol="0" anchor="t"/>
          <a:lstStyle/>
          <a:p>
            <a:pPr marL="0" indent="0">
              <a:lnSpc>
                <a:spcPts val="2770"/>
              </a:lnSpc>
              <a:buNone/>
            </a:pPr>
            <a:r>
              <a:rPr lang="en-US" sz="2220" b="1" dirty="0">
                <a:solidFill>
                  <a:srgbClr val="FFFFFF"/>
                </a:solidFill>
                <a:latin typeface="Nunito" pitchFamily="34" charset="0"/>
                <a:ea typeface="Nunito" pitchFamily="34" charset="-122"/>
                <a:cs typeface="Nunito" pitchFamily="34" charset="-120"/>
              </a:rPr>
              <a:t>Reactive Approach</a:t>
            </a:r>
            <a:endParaRPr lang="en-US" sz="2220" dirty="0"/>
          </a:p>
        </p:txBody>
      </p:sp>
      <p:sp>
        <p:nvSpPr>
          <p:cNvPr id="13" name="Text 9"/>
          <p:cNvSpPr/>
          <p:nvPr/>
        </p:nvSpPr>
        <p:spPr>
          <a:xfrm>
            <a:off x="6013609" y="5758696"/>
            <a:ext cx="3380899" cy="1149072"/>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Many solutions focus on responding to issues rather than proactively preventing them.</a:t>
            </a:r>
            <a:endParaRPr lang="en-US" sz="1885" dirty="0"/>
          </a:p>
        </p:txBody>
      </p:sp>
      <p:sp>
        <p:nvSpPr>
          <p:cNvPr id="14" name="Shape 10"/>
          <p:cNvSpPr/>
          <p:nvPr/>
        </p:nvSpPr>
        <p:spPr>
          <a:xfrm>
            <a:off x="9633823" y="5263158"/>
            <a:ext cx="538520" cy="538520"/>
          </a:xfrm>
          <a:prstGeom prst="roundRect">
            <a:avLst>
              <a:gd name="adj" fmla="val 66677"/>
            </a:avLst>
          </a:prstGeom>
          <a:solidFill>
            <a:srgbClr val="00002E"/>
          </a:solidFill>
          <a:ln w="22860">
            <a:solidFill>
              <a:srgbClr val="DD785E"/>
            </a:solidFill>
            <a:prstDash val="solid"/>
          </a:ln>
        </p:spPr>
      </p:sp>
      <p:sp>
        <p:nvSpPr>
          <p:cNvPr id="15" name="Text 11"/>
          <p:cNvSpPr/>
          <p:nvPr/>
        </p:nvSpPr>
        <p:spPr>
          <a:xfrm>
            <a:off x="9801701" y="5363408"/>
            <a:ext cx="202763" cy="337899"/>
          </a:xfrm>
          <a:prstGeom prst="rect">
            <a:avLst/>
          </a:prstGeom>
          <a:noFill/>
        </p:spPr>
        <p:txBody>
          <a:bodyPr wrap="none" rtlCol="0" anchor="t"/>
          <a:lstStyle/>
          <a:p>
            <a:pPr marL="0" indent="0" algn="ctr">
              <a:lnSpc>
                <a:spcPts val="2660"/>
              </a:lnSpc>
              <a:buNone/>
            </a:pPr>
            <a:r>
              <a:rPr lang="en-US" sz="2660" b="1" dirty="0">
                <a:solidFill>
                  <a:srgbClr val="FFFFFF"/>
                </a:solidFill>
                <a:latin typeface="Nunito" pitchFamily="34" charset="0"/>
                <a:ea typeface="Nunito" pitchFamily="34" charset="-122"/>
                <a:cs typeface="Nunito" pitchFamily="34" charset="-120"/>
              </a:rPr>
              <a:t>3</a:t>
            </a:r>
            <a:endParaRPr lang="en-US" sz="2660" dirty="0"/>
          </a:p>
        </p:txBody>
      </p:sp>
      <p:sp>
        <p:nvSpPr>
          <p:cNvPr id="16" name="Text 12"/>
          <p:cNvSpPr/>
          <p:nvPr/>
        </p:nvSpPr>
        <p:spPr>
          <a:xfrm>
            <a:off x="10411658" y="5263158"/>
            <a:ext cx="2816185" cy="351949"/>
          </a:xfrm>
          <a:prstGeom prst="rect">
            <a:avLst/>
          </a:prstGeom>
          <a:noFill/>
        </p:spPr>
        <p:txBody>
          <a:bodyPr wrap="none" rtlCol="0" anchor="t"/>
          <a:lstStyle/>
          <a:p>
            <a:pPr marL="0" indent="0">
              <a:lnSpc>
                <a:spcPts val="2770"/>
              </a:lnSpc>
              <a:buNone/>
            </a:pPr>
            <a:r>
              <a:rPr lang="en-US" sz="2220" b="1" dirty="0">
                <a:solidFill>
                  <a:srgbClr val="FFFFFF"/>
                </a:solidFill>
                <a:latin typeface="Nunito" pitchFamily="34" charset="0"/>
                <a:ea typeface="Nunito" pitchFamily="34" charset="-122"/>
                <a:cs typeface="Nunito" pitchFamily="34" charset="-120"/>
              </a:rPr>
              <a:t>High Maintenance</a:t>
            </a:r>
            <a:endParaRPr lang="en-US" sz="2220" dirty="0"/>
          </a:p>
        </p:txBody>
      </p:sp>
      <p:sp>
        <p:nvSpPr>
          <p:cNvPr id="17" name="Text 13"/>
          <p:cNvSpPr/>
          <p:nvPr/>
        </p:nvSpPr>
        <p:spPr>
          <a:xfrm>
            <a:off x="10411658" y="5758696"/>
            <a:ext cx="3380899" cy="1532096"/>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Complicated configuration and integration requirements make existing solutions costly and time-consuming to deploy.</a:t>
            </a:r>
            <a:endParaRPr lang="en-US" sz="1885"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723305" y="899160"/>
            <a:ext cx="7697391" cy="1215628"/>
          </a:xfrm>
          <a:prstGeom prst="rect">
            <a:avLst/>
          </a:prstGeom>
          <a:noFill/>
        </p:spPr>
        <p:txBody>
          <a:bodyPr wrap="square" rtlCol="0" anchor="t"/>
          <a:lstStyle/>
          <a:p>
            <a:pPr marL="0" indent="0">
              <a:lnSpc>
                <a:spcPts val="4785"/>
              </a:lnSpc>
              <a:buNone/>
            </a:pPr>
            <a:r>
              <a:rPr lang="en-US" sz="3830" b="1" dirty="0">
                <a:solidFill>
                  <a:srgbClr val="FFFFFF"/>
                </a:solidFill>
                <a:latin typeface="Nunito" pitchFamily="34" charset="0"/>
                <a:ea typeface="Nunito" pitchFamily="34" charset="-122"/>
                <a:cs typeface="Nunito" pitchFamily="34" charset="-120"/>
              </a:rPr>
              <a:t>Leveraging AI and IoT for a Comprehensive Solution</a:t>
            </a:r>
            <a:endParaRPr lang="en-US" sz="3830" dirty="0"/>
          </a:p>
        </p:txBody>
      </p:sp>
      <p:pic>
        <p:nvPicPr>
          <p:cNvPr id="6" name="Image 2" descr="preencoded.png"/>
          <p:cNvPicPr>
            <a:picLocks noChangeAspect="1"/>
          </p:cNvPicPr>
          <p:nvPr/>
        </p:nvPicPr>
        <p:blipFill>
          <a:blip r:embed="rId3"/>
          <a:stretch>
            <a:fillRect/>
          </a:stretch>
        </p:blipFill>
        <p:spPr>
          <a:xfrm>
            <a:off x="723305" y="2424708"/>
            <a:ext cx="516612" cy="516612"/>
          </a:xfrm>
          <a:prstGeom prst="rect">
            <a:avLst/>
          </a:prstGeom>
        </p:spPr>
      </p:pic>
      <p:sp>
        <p:nvSpPr>
          <p:cNvPr id="7" name="Text 2"/>
          <p:cNvSpPr/>
          <p:nvPr/>
        </p:nvSpPr>
        <p:spPr>
          <a:xfrm>
            <a:off x="723305" y="3147893"/>
            <a:ext cx="2431256" cy="303848"/>
          </a:xfrm>
          <a:prstGeom prst="rect">
            <a:avLst/>
          </a:prstGeom>
          <a:noFill/>
        </p:spPr>
        <p:txBody>
          <a:bodyPr wrap="none" rtlCol="0" anchor="t"/>
          <a:lstStyle/>
          <a:p>
            <a:pPr marL="0" indent="0" algn="l">
              <a:lnSpc>
                <a:spcPts val="2395"/>
              </a:lnSpc>
              <a:buNone/>
            </a:pPr>
            <a:r>
              <a:rPr lang="en-US" sz="1915" b="1" dirty="0">
                <a:solidFill>
                  <a:srgbClr val="FFFFFF"/>
                </a:solidFill>
                <a:latin typeface="Nunito" pitchFamily="34" charset="0"/>
                <a:ea typeface="Nunito" pitchFamily="34" charset="-122"/>
                <a:cs typeface="Nunito" pitchFamily="34" charset="-120"/>
              </a:rPr>
              <a:t>Connected Data</a:t>
            </a:r>
            <a:endParaRPr lang="en-US" sz="1915" dirty="0"/>
          </a:p>
        </p:txBody>
      </p:sp>
      <p:sp>
        <p:nvSpPr>
          <p:cNvPr id="8" name="Text 3"/>
          <p:cNvSpPr/>
          <p:nvPr/>
        </p:nvSpPr>
        <p:spPr>
          <a:xfrm>
            <a:off x="723305" y="3575685"/>
            <a:ext cx="3693676" cy="991910"/>
          </a:xfrm>
          <a:prstGeom prst="rect">
            <a:avLst/>
          </a:prstGeom>
          <a:noFill/>
        </p:spPr>
        <p:txBody>
          <a:bodyPr wrap="square" rtlCol="0" anchor="t"/>
          <a:lstStyle/>
          <a:p>
            <a:pPr marL="0" indent="0" algn="l">
              <a:lnSpc>
                <a:spcPts val="2605"/>
              </a:lnSpc>
              <a:buNone/>
            </a:pPr>
            <a:r>
              <a:rPr lang="en-US" sz="1625" dirty="0">
                <a:solidFill>
                  <a:srgbClr val="FFFFFF"/>
                </a:solidFill>
                <a:latin typeface="PT Sans" pitchFamily="34" charset="0"/>
                <a:ea typeface="PT Sans" pitchFamily="34" charset="-122"/>
                <a:cs typeface="PT Sans" pitchFamily="34" charset="-120"/>
              </a:rPr>
              <a:t>Integrate and analyze real-time data from various sources to provide a unified view of hospital operations.</a:t>
            </a:r>
            <a:endParaRPr lang="en-US" sz="1625" dirty="0"/>
          </a:p>
        </p:txBody>
      </p:sp>
      <p:pic>
        <p:nvPicPr>
          <p:cNvPr id="9" name="Image 3" descr="preencoded.png"/>
          <p:cNvPicPr>
            <a:picLocks noChangeAspect="1"/>
          </p:cNvPicPr>
          <p:nvPr/>
        </p:nvPicPr>
        <p:blipFill>
          <a:blip r:embed="rId4"/>
          <a:stretch>
            <a:fillRect/>
          </a:stretch>
        </p:blipFill>
        <p:spPr>
          <a:xfrm>
            <a:off x="4726900" y="2424708"/>
            <a:ext cx="516612" cy="516612"/>
          </a:xfrm>
          <a:prstGeom prst="rect">
            <a:avLst/>
          </a:prstGeom>
        </p:spPr>
      </p:pic>
      <p:sp>
        <p:nvSpPr>
          <p:cNvPr id="10" name="Text 4"/>
          <p:cNvSpPr/>
          <p:nvPr/>
        </p:nvSpPr>
        <p:spPr>
          <a:xfrm>
            <a:off x="4726900" y="3147893"/>
            <a:ext cx="2508647" cy="303848"/>
          </a:xfrm>
          <a:prstGeom prst="rect">
            <a:avLst/>
          </a:prstGeom>
          <a:noFill/>
        </p:spPr>
        <p:txBody>
          <a:bodyPr wrap="none" rtlCol="0" anchor="t"/>
          <a:lstStyle/>
          <a:p>
            <a:pPr marL="0" indent="0" algn="l">
              <a:lnSpc>
                <a:spcPts val="2395"/>
              </a:lnSpc>
              <a:buNone/>
            </a:pPr>
            <a:r>
              <a:rPr lang="en-US" sz="1915" b="1" dirty="0">
                <a:solidFill>
                  <a:srgbClr val="FFFFFF"/>
                </a:solidFill>
                <a:latin typeface="Nunito" pitchFamily="34" charset="0"/>
                <a:ea typeface="Nunito" pitchFamily="34" charset="-122"/>
                <a:cs typeface="Nunito" pitchFamily="34" charset="-120"/>
              </a:rPr>
              <a:t>Intelligent Automation</a:t>
            </a:r>
            <a:endParaRPr lang="en-US" sz="1915" dirty="0"/>
          </a:p>
        </p:txBody>
      </p:sp>
      <p:sp>
        <p:nvSpPr>
          <p:cNvPr id="11" name="Text 5"/>
          <p:cNvSpPr/>
          <p:nvPr/>
        </p:nvSpPr>
        <p:spPr>
          <a:xfrm>
            <a:off x="4726900" y="3575685"/>
            <a:ext cx="3693795" cy="991910"/>
          </a:xfrm>
          <a:prstGeom prst="rect">
            <a:avLst/>
          </a:prstGeom>
          <a:noFill/>
        </p:spPr>
        <p:txBody>
          <a:bodyPr wrap="square" rtlCol="0" anchor="t"/>
          <a:lstStyle/>
          <a:p>
            <a:pPr marL="0" indent="0" algn="l">
              <a:lnSpc>
                <a:spcPts val="2605"/>
              </a:lnSpc>
              <a:buNone/>
            </a:pPr>
            <a:r>
              <a:rPr lang="en-US" sz="1625" dirty="0">
                <a:solidFill>
                  <a:srgbClr val="FFFFFF"/>
                </a:solidFill>
                <a:latin typeface="PT Sans" pitchFamily="34" charset="0"/>
                <a:ea typeface="PT Sans" pitchFamily="34" charset="-122"/>
                <a:cs typeface="PT Sans" pitchFamily="34" charset="-120"/>
              </a:rPr>
              <a:t>Implement AI-driven algorithms to automate processes, predict issues, and optimize resource allocation.</a:t>
            </a:r>
            <a:endParaRPr lang="en-US" sz="1625" dirty="0"/>
          </a:p>
        </p:txBody>
      </p:sp>
      <p:pic>
        <p:nvPicPr>
          <p:cNvPr id="12" name="Image 4" descr="preencoded.png"/>
          <p:cNvPicPr>
            <a:picLocks noChangeAspect="1"/>
          </p:cNvPicPr>
          <p:nvPr/>
        </p:nvPicPr>
        <p:blipFill>
          <a:blip r:embed="rId5"/>
          <a:stretch>
            <a:fillRect/>
          </a:stretch>
        </p:blipFill>
        <p:spPr>
          <a:xfrm>
            <a:off x="723305" y="5187553"/>
            <a:ext cx="516612" cy="516612"/>
          </a:xfrm>
          <a:prstGeom prst="rect">
            <a:avLst/>
          </a:prstGeom>
        </p:spPr>
      </p:pic>
      <p:sp>
        <p:nvSpPr>
          <p:cNvPr id="13" name="Text 6"/>
          <p:cNvSpPr/>
          <p:nvPr/>
        </p:nvSpPr>
        <p:spPr>
          <a:xfrm>
            <a:off x="723305" y="5910739"/>
            <a:ext cx="2431256" cy="303848"/>
          </a:xfrm>
          <a:prstGeom prst="rect">
            <a:avLst/>
          </a:prstGeom>
          <a:noFill/>
        </p:spPr>
        <p:txBody>
          <a:bodyPr wrap="none" rtlCol="0" anchor="t"/>
          <a:lstStyle/>
          <a:p>
            <a:pPr marL="0" indent="0" algn="l">
              <a:lnSpc>
                <a:spcPts val="2395"/>
              </a:lnSpc>
              <a:buNone/>
            </a:pPr>
            <a:r>
              <a:rPr lang="en-US" sz="1915" b="1" dirty="0">
                <a:solidFill>
                  <a:srgbClr val="FFFFFF"/>
                </a:solidFill>
                <a:latin typeface="Nunito" pitchFamily="34" charset="0"/>
                <a:ea typeface="Nunito" pitchFamily="34" charset="-122"/>
                <a:cs typeface="Nunito" pitchFamily="34" charset="-120"/>
              </a:rPr>
              <a:t>IoT Connectivity</a:t>
            </a:r>
            <a:endParaRPr lang="en-US" sz="1915" dirty="0"/>
          </a:p>
        </p:txBody>
      </p:sp>
      <p:sp>
        <p:nvSpPr>
          <p:cNvPr id="14" name="Text 7"/>
          <p:cNvSpPr/>
          <p:nvPr/>
        </p:nvSpPr>
        <p:spPr>
          <a:xfrm>
            <a:off x="723305" y="6338530"/>
            <a:ext cx="3693676" cy="991910"/>
          </a:xfrm>
          <a:prstGeom prst="rect">
            <a:avLst/>
          </a:prstGeom>
          <a:noFill/>
        </p:spPr>
        <p:txBody>
          <a:bodyPr wrap="square" rtlCol="0" anchor="t"/>
          <a:lstStyle/>
          <a:p>
            <a:pPr marL="0" indent="0" algn="l">
              <a:lnSpc>
                <a:spcPts val="2605"/>
              </a:lnSpc>
              <a:buNone/>
            </a:pPr>
            <a:r>
              <a:rPr lang="en-US" sz="1625" dirty="0">
                <a:solidFill>
                  <a:srgbClr val="FFFFFF"/>
                </a:solidFill>
                <a:latin typeface="PT Sans" pitchFamily="34" charset="0"/>
                <a:ea typeface="PT Sans" pitchFamily="34" charset="-122"/>
                <a:cs typeface="PT Sans" pitchFamily="34" charset="-120"/>
              </a:rPr>
              <a:t>Deploy IoT sensors and devices to enable remote monitoring, early detection, and proactive response.</a:t>
            </a:r>
            <a:endParaRPr lang="en-US" sz="1625" dirty="0"/>
          </a:p>
        </p:txBody>
      </p:sp>
      <p:pic>
        <p:nvPicPr>
          <p:cNvPr id="15" name="Image 5" descr="preencoded.png"/>
          <p:cNvPicPr>
            <a:picLocks noChangeAspect="1"/>
          </p:cNvPicPr>
          <p:nvPr/>
        </p:nvPicPr>
        <p:blipFill>
          <a:blip r:embed="rId6"/>
          <a:stretch>
            <a:fillRect/>
          </a:stretch>
        </p:blipFill>
        <p:spPr>
          <a:xfrm>
            <a:off x="4726900" y="5187553"/>
            <a:ext cx="516612" cy="516612"/>
          </a:xfrm>
          <a:prstGeom prst="rect">
            <a:avLst/>
          </a:prstGeom>
        </p:spPr>
      </p:pic>
      <p:sp>
        <p:nvSpPr>
          <p:cNvPr id="16" name="Text 8"/>
          <p:cNvSpPr/>
          <p:nvPr/>
        </p:nvSpPr>
        <p:spPr>
          <a:xfrm>
            <a:off x="4726900" y="5910739"/>
            <a:ext cx="2459712" cy="303848"/>
          </a:xfrm>
          <a:prstGeom prst="rect">
            <a:avLst/>
          </a:prstGeom>
          <a:noFill/>
        </p:spPr>
        <p:txBody>
          <a:bodyPr wrap="none" rtlCol="0" anchor="t"/>
          <a:lstStyle/>
          <a:p>
            <a:pPr marL="0" indent="0" algn="l">
              <a:lnSpc>
                <a:spcPts val="2395"/>
              </a:lnSpc>
              <a:buNone/>
            </a:pPr>
            <a:r>
              <a:rPr lang="en-US" sz="1915" b="1" dirty="0">
                <a:solidFill>
                  <a:srgbClr val="FFFFFF"/>
                </a:solidFill>
                <a:latin typeface="Nunito" pitchFamily="34" charset="0"/>
                <a:ea typeface="Nunito" pitchFamily="34" charset="-122"/>
                <a:cs typeface="Nunito" pitchFamily="34" charset="-120"/>
              </a:rPr>
              <a:t>Cloud-based Platform</a:t>
            </a:r>
            <a:endParaRPr lang="en-US" sz="1915" dirty="0"/>
          </a:p>
        </p:txBody>
      </p:sp>
      <p:sp>
        <p:nvSpPr>
          <p:cNvPr id="17" name="Text 9"/>
          <p:cNvSpPr/>
          <p:nvPr/>
        </p:nvSpPr>
        <p:spPr>
          <a:xfrm>
            <a:off x="4726900" y="6338530"/>
            <a:ext cx="3693795" cy="991910"/>
          </a:xfrm>
          <a:prstGeom prst="rect">
            <a:avLst/>
          </a:prstGeom>
          <a:noFill/>
        </p:spPr>
        <p:txBody>
          <a:bodyPr wrap="square" rtlCol="0" anchor="t"/>
          <a:lstStyle/>
          <a:p>
            <a:pPr marL="0" indent="0" algn="l">
              <a:lnSpc>
                <a:spcPts val="2605"/>
              </a:lnSpc>
              <a:buNone/>
            </a:pPr>
            <a:r>
              <a:rPr lang="en-US" sz="1625" dirty="0">
                <a:solidFill>
                  <a:srgbClr val="FFFFFF"/>
                </a:solidFill>
                <a:latin typeface="PT Sans" pitchFamily="34" charset="0"/>
                <a:ea typeface="PT Sans" pitchFamily="34" charset="-122"/>
                <a:cs typeface="PT Sans" pitchFamily="34" charset="-120"/>
              </a:rPr>
              <a:t>Leverage the scalability and flexibility of cloud technology to deliver a seamless, integrated solution.</a:t>
            </a:r>
            <a:endParaRPr lang="en-US" sz="162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238518" y="763548"/>
            <a:ext cx="7639764" cy="1263968"/>
          </a:xfrm>
          <a:prstGeom prst="rect">
            <a:avLst/>
          </a:prstGeom>
          <a:noFill/>
        </p:spPr>
        <p:txBody>
          <a:bodyPr wrap="square" rtlCol="0" anchor="t"/>
          <a:lstStyle/>
          <a:p>
            <a:pPr marL="0" indent="0">
              <a:lnSpc>
                <a:spcPts val="4975"/>
              </a:lnSpc>
              <a:buNone/>
            </a:pPr>
            <a:r>
              <a:rPr lang="en-US" sz="3980" b="1" dirty="0">
                <a:solidFill>
                  <a:srgbClr val="FFFFFF"/>
                </a:solidFill>
                <a:latin typeface="Nunito" pitchFamily="34" charset="0"/>
                <a:ea typeface="Nunito" pitchFamily="34" charset="-122"/>
                <a:cs typeface="Nunito" pitchFamily="34" charset="-120"/>
              </a:rPr>
              <a:t>Key Features of the Proposed Platform</a:t>
            </a:r>
            <a:endParaRPr lang="en-US" sz="3980" dirty="0"/>
          </a:p>
        </p:txBody>
      </p:sp>
      <p:sp>
        <p:nvSpPr>
          <p:cNvPr id="6" name="Shape 2"/>
          <p:cNvSpPr/>
          <p:nvPr/>
        </p:nvSpPr>
        <p:spPr>
          <a:xfrm>
            <a:off x="6545580" y="2349818"/>
            <a:ext cx="30480" cy="5116235"/>
          </a:xfrm>
          <a:prstGeom prst="roundRect">
            <a:avLst>
              <a:gd name="adj" fmla="val 1057605"/>
            </a:avLst>
          </a:prstGeom>
          <a:solidFill>
            <a:srgbClr val="FFFFFF">
              <a:alpha val="24000"/>
            </a:srgbClr>
          </a:solidFill>
        </p:spPr>
      </p:sp>
      <p:sp>
        <p:nvSpPr>
          <p:cNvPr id="7" name="Shape 3"/>
          <p:cNvSpPr/>
          <p:nvPr/>
        </p:nvSpPr>
        <p:spPr>
          <a:xfrm>
            <a:off x="6772096" y="2817971"/>
            <a:ext cx="752118" cy="30480"/>
          </a:xfrm>
          <a:prstGeom prst="roundRect">
            <a:avLst>
              <a:gd name="adj" fmla="val 1057605"/>
            </a:avLst>
          </a:prstGeom>
          <a:solidFill>
            <a:srgbClr val="F2B42D"/>
          </a:solidFill>
        </p:spPr>
      </p:sp>
      <p:sp>
        <p:nvSpPr>
          <p:cNvPr id="8" name="Shape 4"/>
          <p:cNvSpPr/>
          <p:nvPr/>
        </p:nvSpPr>
        <p:spPr>
          <a:xfrm>
            <a:off x="6319064" y="2591514"/>
            <a:ext cx="483513" cy="483513"/>
          </a:xfrm>
          <a:prstGeom prst="roundRect">
            <a:avLst>
              <a:gd name="adj" fmla="val 66670"/>
            </a:avLst>
          </a:prstGeom>
          <a:solidFill>
            <a:srgbClr val="00002E"/>
          </a:solidFill>
          <a:ln w="22860">
            <a:solidFill>
              <a:srgbClr val="F2B42D"/>
            </a:solidFill>
            <a:prstDash val="solid"/>
          </a:ln>
        </p:spPr>
      </p:sp>
      <p:sp>
        <p:nvSpPr>
          <p:cNvPr id="9" name="Text 5"/>
          <p:cNvSpPr/>
          <p:nvPr/>
        </p:nvSpPr>
        <p:spPr>
          <a:xfrm>
            <a:off x="6469797" y="2681526"/>
            <a:ext cx="182047" cy="303371"/>
          </a:xfrm>
          <a:prstGeom prst="rect">
            <a:avLst/>
          </a:prstGeom>
          <a:noFill/>
        </p:spPr>
        <p:txBody>
          <a:bodyPr wrap="none" rtlCol="0" anchor="t"/>
          <a:lstStyle/>
          <a:p>
            <a:pPr marL="0" indent="0" algn="ctr">
              <a:lnSpc>
                <a:spcPts val="2390"/>
              </a:lnSpc>
              <a:buNone/>
            </a:pPr>
            <a:r>
              <a:rPr lang="en-US" sz="2390" b="1" dirty="0">
                <a:solidFill>
                  <a:srgbClr val="FFFFFF"/>
                </a:solidFill>
                <a:latin typeface="Nunito" pitchFamily="34" charset="0"/>
                <a:ea typeface="Nunito" pitchFamily="34" charset="-122"/>
                <a:cs typeface="Nunito" pitchFamily="34" charset="-120"/>
              </a:rPr>
              <a:t>1</a:t>
            </a:r>
            <a:endParaRPr lang="en-US" sz="2390" dirty="0"/>
          </a:p>
        </p:txBody>
      </p:sp>
      <p:sp>
        <p:nvSpPr>
          <p:cNvPr id="10" name="Text 6"/>
          <p:cNvSpPr/>
          <p:nvPr/>
        </p:nvSpPr>
        <p:spPr>
          <a:xfrm>
            <a:off x="7742753" y="2564606"/>
            <a:ext cx="2528292" cy="316111"/>
          </a:xfrm>
          <a:prstGeom prst="rect">
            <a:avLst/>
          </a:prstGeom>
          <a:noFill/>
        </p:spPr>
        <p:txBody>
          <a:bodyPr wrap="none" rtlCol="0" anchor="t"/>
          <a:lstStyle/>
          <a:p>
            <a:pPr marL="0" indent="0" algn="l">
              <a:lnSpc>
                <a:spcPts val="2490"/>
              </a:lnSpc>
              <a:buNone/>
            </a:pPr>
            <a:r>
              <a:rPr lang="en-US" sz="1990" b="1" dirty="0">
                <a:solidFill>
                  <a:srgbClr val="FFFFFF"/>
                </a:solidFill>
                <a:latin typeface="Nunito" pitchFamily="34" charset="0"/>
                <a:ea typeface="Nunito" pitchFamily="34" charset="-122"/>
                <a:cs typeface="Nunito" pitchFamily="34" charset="-120"/>
              </a:rPr>
              <a:t>Patient Monitoring</a:t>
            </a:r>
            <a:endParaRPr lang="en-US" sz="1990" dirty="0"/>
          </a:p>
        </p:txBody>
      </p:sp>
      <p:sp>
        <p:nvSpPr>
          <p:cNvPr id="11" name="Text 7"/>
          <p:cNvSpPr/>
          <p:nvPr/>
        </p:nvSpPr>
        <p:spPr>
          <a:xfrm>
            <a:off x="7742753" y="3009543"/>
            <a:ext cx="6135529" cy="687705"/>
          </a:xfrm>
          <a:prstGeom prst="rect">
            <a:avLst/>
          </a:prstGeom>
          <a:noFill/>
        </p:spPr>
        <p:txBody>
          <a:bodyPr wrap="square" rtlCol="0" anchor="t"/>
          <a:lstStyle/>
          <a:p>
            <a:pPr marL="0" indent="0" algn="l">
              <a:lnSpc>
                <a:spcPts val="2705"/>
              </a:lnSpc>
              <a:buNone/>
            </a:pPr>
            <a:r>
              <a:rPr lang="en-US" sz="1690" dirty="0">
                <a:solidFill>
                  <a:srgbClr val="FFFFFF"/>
                </a:solidFill>
                <a:latin typeface="PT Sans" pitchFamily="34" charset="0"/>
                <a:ea typeface="PT Sans" pitchFamily="34" charset="-122"/>
                <a:cs typeface="PT Sans" pitchFamily="34" charset="-120"/>
              </a:rPr>
              <a:t>Continuous, non-invasive monitoring of vital signs, activity levels, and environmental factors to detect early warning signs.</a:t>
            </a:r>
            <a:endParaRPr lang="en-US" sz="1690" dirty="0"/>
          </a:p>
        </p:txBody>
      </p:sp>
      <p:sp>
        <p:nvSpPr>
          <p:cNvPr id="12" name="Shape 8"/>
          <p:cNvSpPr/>
          <p:nvPr/>
        </p:nvSpPr>
        <p:spPr>
          <a:xfrm>
            <a:off x="6772096" y="4594979"/>
            <a:ext cx="752118" cy="30480"/>
          </a:xfrm>
          <a:prstGeom prst="roundRect">
            <a:avLst>
              <a:gd name="adj" fmla="val 1057605"/>
            </a:avLst>
          </a:prstGeom>
          <a:solidFill>
            <a:srgbClr val="D7425E"/>
          </a:solidFill>
        </p:spPr>
      </p:sp>
      <p:sp>
        <p:nvSpPr>
          <p:cNvPr id="13" name="Shape 9"/>
          <p:cNvSpPr/>
          <p:nvPr/>
        </p:nvSpPr>
        <p:spPr>
          <a:xfrm>
            <a:off x="6319064" y="4368522"/>
            <a:ext cx="483513" cy="483513"/>
          </a:xfrm>
          <a:prstGeom prst="roundRect">
            <a:avLst>
              <a:gd name="adj" fmla="val 66670"/>
            </a:avLst>
          </a:prstGeom>
          <a:solidFill>
            <a:srgbClr val="00002E"/>
          </a:solidFill>
          <a:ln w="22860">
            <a:solidFill>
              <a:srgbClr val="D7425E"/>
            </a:solidFill>
            <a:prstDash val="solid"/>
          </a:ln>
        </p:spPr>
      </p:sp>
      <p:sp>
        <p:nvSpPr>
          <p:cNvPr id="14" name="Text 10"/>
          <p:cNvSpPr/>
          <p:nvPr/>
        </p:nvSpPr>
        <p:spPr>
          <a:xfrm>
            <a:off x="6469797" y="4458533"/>
            <a:ext cx="182047" cy="303371"/>
          </a:xfrm>
          <a:prstGeom prst="rect">
            <a:avLst/>
          </a:prstGeom>
          <a:noFill/>
        </p:spPr>
        <p:txBody>
          <a:bodyPr wrap="none" rtlCol="0" anchor="t"/>
          <a:lstStyle/>
          <a:p>
            <a:pPr marL="0" indent="0" algn="ctr">
              <a:lnSpc>
                <a:spcPts val="2390"/>
              </a:lnSpc>
              <a:buNone/>
            </a:pPr>
            <a:r>
              <a:rPr lang="en-US" sz="2390" b="1" dirty="0">
                <a:solidFill>
                  <a:srgbClr val="FFFFFF"/>
                </a:solidFill>
                <a:latin typeface="Nunito" pitchFamily="34" charset="0"/>
                <a:ea typeface="Nunito" pitchFamily="34" charset="-122"/>
                <a:cs typeface="Nunito" pitchFamily="34" charset="-120"/>
              </a:rPr>
              <a:t>2</a:t>
            </a:r>
            <a:endParaRPr lang="en-US" sz="2390" dirty="0"/>
          </a:p>
        </p:txBody>
      </p:sp>
      <p:sp>
        <p:nvSpPr>
          <p:cNvPr id="15" name="Text 11"/>
          <p:cNvSpPr/>
          <p:nvPr/>
        </p:nvSpPr>
        <p:spPr>
          <a:xfrm>
            <a:off x="7742753" y="4341614"/>
            <a:ext cx="2528292" cy="316111"/>
          </a:xfrm>
          <a:prstGeom prst="rect">
            <a:avLst/>
          </a:prstGeom>
          <a:noFill/>
        </p:spPr>
        <p:txBody>
          <a:bodyPr wrap="none" rtlCol="0" anchor="t"/>
          <a:lstStyle/>
          <a:p>
            <a:pPr marL="0" indent="0" algn="l">
              <a:lnSpc>
                <a:spcPts val="2490"/>
              </a:lnSpc>
              <a:buNone/>
            </a:pPr>
            <a:r>
              <a:rPr lang="en-US" sz="1990" b="1" dirty="0">
                <a:solidFill>
                  <a:srgbClr val="FFFFFF"/>
                </a:solidFill>
                <a:latin typeface="Nunito" pitchFamily="34" charset="0"/>
                <a:ea typeface="Nunito" pitchFamily="34" charset="-122"/>
                <a:cs typeface="Nunito" pitchFamily="34" charset="-120"/>
              </a:rPr>
              <a:t>Real-time Alerts</a:t>
            </a:r>
            <a:endParaRPr lang="en-US" sz="1990" dirty="0"/>
          </a:p>
        </p:txBody>
      </p:sp>
      <p:sp>
        <p:nvSpPr>
          <p:cNvPr id="16" name="Text 12"/>
          <p:cNvSpPr/>
          <p:nvPr/>
        </p:nvSpPr>
        <p:spPr>
          <a:xfrm>
            <a:off x="7742753" y="4786551"/>
            <a:ext cx="6135529" cy="687705"/>
          </a:xfrm>
          <a:prstGeom prst="rect">
            <a:avLst/>
          </a:prstGeom>
          <a:noFill/>
        </p:spPr>
        <p:txBody>
          <a:bodyPr wrap="square" rtlCol="0" anchor="t"/>
          <a:lstStyle/>
          <a:p>
            <a:pPr marL="0" indent="0" algn="l">
              <a:lnSpc>
                <a:spcPts val="2705"/>
              </a:lnSpc>
              <a:buNone/>
            </a:pPr>
            <a:r>
              <a:rPr lang="en-US" sz="1690" dirty="0">
                <a:solidFill>
                  <a:srgbClr val="FFFFFF"/>
                </a:solidFill>
                <a:latin typeface="PT Sans" pitchFamily="34" charset="0"/>
                <a:ea typeface="PT Sans" pitchFamily="34" charset="-122"/>
                <a:cs typeface="PT Sans" pitchFamily="34" charset="-120"/>
              </a:rPr>
              <a:t>Intelligent algorithms that analyze data streams and trigger timely alerts to enable prompt intervention.</a:t>
            </a:r>
            <a:endParaRPr lang="en-US" sz="1690" dirty="0"/>
          </a:p>
        </p:txBody>
      </p:sp>
      <p:sp>
        <p:nvSpPr>
          <p:cNvPr id="17" name="Shape 13"/>
          <p:cNvSpPr/>
          <p:nvPr/>
        </p:nvSpPr>
        <p:spPr>
          <a:xfrm>
            <a:off x="6772096" y="6371987"/>
            <a:ext cx="752118" cy="30480"/>
          </a:xfrm>
          <a:prstGeom prst="roundRect">
            <a:avLst>
              <a:gd name="adj" fmla="val 1057605"/>
            </a:avLst>
          </a:prstGeom>
          <a:solidFill>
            <a:srgbClr val="DD785E"/>
          </a:solidFill>
        </p:spPr>
      </p:sp>
      <p:sp>
        <p:nvSpPr>
          <p:cNvPr id="18" name="Shape 14"/>
          <p:cNvSpPr/>
          <p:nvPr/>
        </p:nvSpPr>
        <p:spPr>
          <a:xfrm>
            <a:off x="6319064" y="6145530"/>
            <a:ext cx="483513" cy="483513"/>
          </a:xfrm>
          <a:prstGeom prst="roundRect">
            <a:avLst>
              <a:gd name="adj" fmla="val 66670"/>
            </a:avLst>
          </a:prstGeom>
          <a:solidFill>
            <a:srgbClr val="00002E"/>
          </a:solidFill>
          <a:ln w="22860">
            <a:solidFill>
              <a:srgbClr val="DD785E"/>
            </a:solidFill>
            <a:prstDash val="solid"/>
          </a:ln>
        </p:spPr>
      </p:sp>
      <p:sp>
        <p:nvSpPr>
          <p:cNvPr id="19" name="Text 15"/>
          <p:cNvSpPr/>
          <p:nvPr/>
        </p:nvSpPr>
        <p:spPr>
          <a:xfrm>
            <a:off x="6469797" y="6235541"/>
            <a:ext cx="182047" cy="303371"/>
          </a:xfrm>
          <a:prstGeom prst="rect">
            <a:avLst/>
          </a:prstGeom>
          <a:noFill/>
        </p:spPr>
        <p:txBody>
          <a:bodyPr wrap="none" rtlCol="0" anchor="t"/>
          <a:lstStyle/>
          <a:p>
            <a:pPr marL="0" indent="0" algn="ctr">
              <a:lnSpc>
                <a:spcPts val="2390"/>
              </a:lnSpc>
              <a:buNone/>
            </a:pPr>
            <a:r>
              <a:rPr lang="en-US" sz="2390" b="1" dirty="0">
                <a:solidFill>
                  <a:srgbClr val="FFFFFF"/>
                </a:solidFill>
                <a:latin typeface="Nunito" pitchFamily="34" charset="0"/>
                <a:ea typeface="Nunito" pitchFamily="34" charset="-122"/>
                <a:cs typeface="Nunito" pitchFamily="34" charset="-120"/>
              </a:rPr>
              <a:t>3</a:t>
            </a:r>
            <a:endParaRPr lang="en-US" sz="2390" dirty="0"/>
          </a:p>
        </p:txBody>
      </p:sp>
      <p:sp>
        <p:nvSpPr>
          <p:cNvPr id="20" name="Text 16"/>
          <p:cNvSpPr/>
          <p:nvPr/>
        </p:nvSpPr>
        <p:spPr>
          <a:xfrm>
            <a:off x="7742753" y="6118622"/>
            <a:ext cx="2629853" cy="316111"/>
          </a:xfrm>
          <a:prstGeom prst="rect">
            <a:avLst/>
          </a:prstGeom>
          <a:noFill/>
        </p:spPr>
        <p:txBody>
          <a:bodyPr wrap="none" rtlCol="0" anchor="t"/>
          <a:lstStyle/>
          <a:p>
            <a:pPr marL="0" indent="0" algn="l">
              <a:lnSpc>
                <a:spcPts val="2490"/>
              </a:lnSpc>
              <a:buNone/>
            </a:pPr>
            <a:r>
              <a:rPr lang="en-US" sz="1990" b="1" dirty="0">
                <a:solidFill>
                  <a:srgbClr val="FFFFFF"/>
                </a:solidFill>
                <a:latin typeface="Nunito" pitchFamily="34" charset="0"/>
                <a:ea typeface="Nunito" pitchFamily="34" charset="-122"/>
                <a:cs typeface="Nunito" pitchFamily="34" charset="-120"/>
              </a:rPr>
              <a:t>Automated Workflows</a:t>
            </a:r>
            <a:endParaRPr lang="en-US" sz="1990" dirty="0"/>
          </a:p>
        </p:txBody>
      </p:sp>
      <p:sp>
        <p:nvSpPr>
          <p:cNvPr id="21" name="Text 17"/>
          <p:cNvSpPr/>
          <p:nvPr/>
        </p:nvSpPr>
        <p:spPr>
          <a:xfrm>
            <a:off x="7742753" y="6563558"/>
            <a:ext cx="6135529" cy="687705"/>
          </a:xfrm>
          <a:prstGeom prst="rect">
            <a:avLst/>
          </a:prstGeom>
          <a:noFill/>
        </p:spPr>
        <p:txBody>
          <a:bodyPr wrap="square" rtlCol="0" anchor="t"/>
          <a:lstStyle/>
          <a:p>
            <a:pPr marL="0" indent="0" algn="l">
              <a:lnSpc>
                <a:spcPts val="2705"/>
              </a:lnSpc>
              <a:buNone/>
            </a:pPr>
            <a:r>
              <a:rPr lang="en-US" sz="1690" dirty="0">
                <a:solidFill>
                  <a:srgbClr val="FFFFFF"/>
                </a:solidFill>
                <a:latin typeface="PT Sans" pitchFamily="34" charset="0"/>
                <a:ea typeface="PT Sans" pitchFamily="34" charset="-122"/>
                <a:cs typeface="PT Sans" pitchFamily="34" charset="-120"/>
              </a:rPr>
              <a:t>Streamlined processes for resource allocation, task scheduling, and supply chain management.</a:t>
            </a:r>
            <a:endParaRPr lang="en-US" sz="169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34290"/>
            <a:ext cx="14630400" cy="8229600"/>
          </a:xfrm>
          <a:prstGeom prst="rect">
            <a:avLst/>
          </a:prstGeom>
          <a:solidFill>
            <a:srgbClr val="00002E">
              <a:alpha val="75000"/>
            </a:srgbClr>
          </a:solidFill>
        </p:spPr>
      </p:sp>
      <p:pic>
        <p:nvPicPr>
          <p:cNvPr id="4" name="Image 1" descr="preencoded.png"/>
          <p:cNvPicPr>
            <a:picLocks noChangeAspect="1"/>
          </p:cNvPicPr>
          <p:nvPr/>
        </p:nvPicPr>
        <p:blipFill>
          <a:blip r:embed="rId2"/>
          <a:stretch>
            <a:fillRect/>
          </a:stretch>
        </p:blipFill>
        <p:spPr>
          <a:xfrm>
            <a:off x="0" y="0"/>
            <a:ext cx="14630400" cy="2574965"/>
          </a:xfrm>
          <a:prstGeom prst="rect">
            <a:avLst/>
          </a:prstGeom>
        </p:spPr>
      </p:pic>
      <p:sp>
        <p:nvSpPr>
          <p:cNvPr id="5" name="Text 1"/>
          <p:cNvSpPr/>
          <p:nvPr/>
        </p:nvSpPr>
        <p:spPr>
          <a:xfrm>
            <a:off x="904875" y="3298508"/>
            <a:ext cx="9033986" cy="605790"/>
          </a:xfrm>
          <a:prstGeom prst="rect">
            <a:avLst/>
          </a:prstGeom>
          <a:noFill/>
        </p:spPr>
        <p:txBody>
          <a:bodyPr wrap="none" rtlCol="0" anchor="t"/>
          <a:lstStyle/>
          <a:p>
            <a:pPr marL="0" indent="0">
              <a:lnSpc>
                <a:spcPts val="4770"/>
              </a:lnSpc>
              <a:buNone/>
            </a:pPr>
            <a:r>
              <a:rPr lang="en-US" sz="3815" b="1" dirty="0">
                <a:solidFill>
                  <a:srgbClr val="FFFFFF"/>
                </a:solidFill>
                <a:latin typeface="Nunito" pitchFamily="34" charset="0"/>
                <a:ea typeface="Nunito" pitchFamily="34" charset="-122"/>
                <a:cs typeface="Nunito" pitchFamily="34" charset="-120"/>
              </a:rPr>
              <a:t>Enhancing Patient Experience and Safety</a:t>
            </a:r>
            <a:endParaRPr lang="en-US" sz="3815" dirty="0"/>
          </a:p>
        </p:txBody>
      </p:sp>
      <p:sp>
        <p:nvSpPr>
          <p:cNvPr id="6" name="Shape 2"/>
          <p:cNvSpPr/>
          <p:nvPr/>
        </p:nvSpPr>
        <p:spPr>
          <a:xfrm>
            <a:off x="904875" y="4213225"/>
            <a:ext cx="6307455" cy="1649095"/>
          </a:xfrm>
          <a:prstGeom prst="roundRect">
            <a:avLst>
              <a:gd name="adj" fmla="val 20021"/>
            </a:avLst>
          </a:prstGeom>
          <a:solidFill>
            <a:srgbClr val="00002E"/>
          </a:solidFill>
          <a:ln w="22860">
            <a:solidFill>
              <a:srgbClr val="F2B42D"/>
            </a:solidFill>
            <a:prstDash val="solid"/>
          </a:ln>
        </p:spPr>
      </p:sp>
      <p:sp>
        <p:nvSpPr>
          <p:cNvPr id="7" name="Text 3"/>
          <p:cNvSpPr/>
          <p:nvPr/>
        </p:nvSpPr>
        <p:spPr>
          <a:xfrm>
            <a:off x="1133713" y="4442103"/>
            <a:ext cx="2423517" cy="303014"/>
          </a:xfrm>
          <a:prstGeom prst="rect">
            <a:avLst/>
          </a:prstGeom>
          <a:noFill/>
        </p:spPr>
        <p:txBody>
          <a:bodyPr wrap="none" rtlCol="0" anchor="t"/>
          <a:lstStyle/>
          <a:p>
            <a:pPr marL="0" indent="0">
              <a:lnSpc>
                <a:spcPts val="2385"/>
              </a:lnSpc>
              <a:buNone/>
            </a:pPr>
            <a:r>
              <a:rPr lang="en-US" sz="1910" b="1" dirty="0">
                <a:solidFill>
                  <a:srgbClr val="FFFFFF"/>
                </a:solidFill>
                <a:latin typeface="Nunito" pitchFamily="34" charset="0"/>
                <a:ea typeface="Nunito" pitchFamily="34" charset="-122"/>
                <a:cs typeface="Nunito" pitchFamily="34" charset="-120"/>
              </a:rPr>
              <a:t>Personalized Care</a:t>
            </a:r>
            <a:endParaRPr lang="en-US" sz="1910" dirty="0"/>
          </a:p>
        </p:txBody>
      </p:sp>
      <p:sp>
        <p:nvSpPr>
          <p:cNvPr id="8" name="Text 4"/>
          <p:cNvSpPr/>
          <p:nvPr/>
        </p:nvSpPr>
        <p:spPr>
          <a:xfrm>
            <a:off x="1133713" y="4868704"/>
            <a:ext cx="5849660" cy="659130"/>
          </a:xfrm>
          <a:prstGeom prst="rect">
            <a:avLst/>
          </a:prstGeom>
          <a:noFill/>
        </p:spPr>
        <p:txBody>
          <a:bodyPr wrap="square" rtlCol="0" anchor="t"/>
          <a:lstStyle/>
          <a:p>
            <a:pPr marL="0" indent="0">
              <a:lnSpc>
                <a:spcPts val="2595"/>
              </a:lnSpc>
              <a:buNone/>
            </a:pPr>
            <a:r>
              <a:rPr lang="en-US" sz="1620" dirty="0">
                <a:solidFill>
                  <a:srgbClr val="FFFFFF"/>
                </a:solidFill>
                <a:latin typeface="PT Sans" pitchFamily="34" charset="0"/>
                <a:ea typeface="PT Sans" pitchFamily="34" charset="-122"/>
                <a:cs typeface="PT Sans" pitchFamily="34" charset="-120"/>
              </a:rPr>
              <a:t>Tailored treatment plans and proactive interventions based on individual patient data and preferences.</a:t>
            </a:r>
            <a:endParaRPr lang="en-US" sz="1620" dirty="0"/>
          </a:p>
        </p:txBody>
      </p:sp>
      <p:sp>
        <p:nvSpPr>
          <p:cNvPr id="9" name="Shape 5"/>
          <p:cNvSpPr/>
          <p:nvPr/>
        </p:nvSpPr>
        <p:spPr>
          <a:xfrm>
            <a:off x="7418070" y="4213225"/>
            <a:ext cx="6307455" cy="1692910"/>
          </a:xfrm>
          <a:prstGeom prst="roundRect">
            <a:avLst>
              <a:gd name="adj" fmla="val 20021"/>
            </a:avLst>
          </a:prstGeom>
          <a:solidFill>
            <a:srgbClr val="00002E"/>
          </a:solidFill>
          <a:ln w="22860">
            <a:solidFill>
              <a:srgbClr val="D7425E"/>
            </a:solidFill>
            <a:prstDash val="solid"/>
          </a:ln>
        </p:spPr>
      </p:sp>
      <p:sp>
        <p:nvSpPr>
          <p:cNvPr id="10" name="Text 6"/>
          <p:cNvSpPr/>
          <p:nvPr/>
        </p:nvSpPr>
        <p:spPr>
          <a:xfrm>
            <a:off x="7647027" y="4442103"/>
            <a:ext cx="2462451" cy="303014"/>
          </a:xfrm>
          <a:prstGeom prst="rect">
            <a:avLst/>
          </a:prstGeom>
          <a:noFill/>
        </p:spPr>
        <p:txBody>
          <a:bodyPr wrap="none" rtlCol="0" anchor="t"/>
          <a:lstStyle/>
          <a:p>
            <a:pPr marL="0" indent="0">
              <a:lnSpc>
                <a:spcPts val="2385"/>
              </a:lnSpc>
              <a:buNone/>
            </a:pPr>
            <a:r>
              <a:rPr lang="en-US" sz="1910" b="1" dirty="0">
                <a:solidFill>
                  <a:srgbClr val="FFFFFF"/>
                </a:solidFill>
                <a:latin typeface="Nunito" pitchFamily="34" charset="0"/>
                <a:ea typeface="Nunito" pitchFamily="34" charset="-122"/>
                <a:cs typeface="Nunito" pitchFamily="34" charset="-120"/>
              </a:rPr>
              <a:t>Dignified Environment</a:t>
            </a:r>
            <a:endParaRPr lang="en-US" sz="1910" dirty="0"/>
          </a:p>
        </p:txBody>
      </p:sp>
      <p:sp>
        <p:nvSpPr>
          <p:cNvPr id="11" name="Text 7"/>
          <p:cNvSpPr/>
          <p:nvPr/>
        </p:nvSpPr>
        <p:spPr>
          <a:xfrm>
            <a:off x="7647027" y="4868704"/>
            <a:ext cx="5849660" cy="659130"/>
          </a:xfrm>
          <a:prstGeom prst="rect">
            <a:avLst/>
          </a:prstGeom>
          <a:noFill/>
        </p:spPr>
        <p:txBody>
          <a:bodyPr wrap="square" rtlCol="0" anchor="t"/>
          <a:lstStyle/>
          <a:p>
            <a:pPr marL="0" indent="0">
              <a:lnSpc>
                <a:spcPts val="2595"/>
              </a:lnSpc>
              <a:buNone/>
            </a:pPr>
            <a:r>
              <a:rPr lang="en-US" sz="1620" dirty="0">
                <a:solidFill>
                  <a:srgbClr val="FFFFFF"/>
                </a:solidFill>
                <a:latin typeface="PT Sans" pitchFamily="34" charset="0"/>
                <a:ea typeface="PT Sans" pitchFamily="34" charset="-122"/>
                <a:cs typeface="PT Sans" pitchFamily="34" charset="-120"/>
              </a:rPr>
              <a:t>Ambient lighting, soothing sounds, and customizable settings to create a more comfortable, calming atmosphere.</a:t>
            </a:r>
            <a:endParaRPr lang="en-US" sz="1620" dirty="0"/>
          </a:p>
        </p:txBody>
      </p:sp>
      <p:sp>
        <p:nvSpPr>
          <p:cNvPr id="12" name="Shape 8"/>
          <p:cNvSpPr/>
          <p:nvPr/>
        </p:nvSpPr>
        <p:spPr>
          <a:xfrm>
            <a:off x="904875" y="5962650"/>
            <a:ext cx="6307455" cy="1856740"/>
          </a:xfrm>
          <a:prstGeom prst="roundRect">
            <a:avLst>
              <a:gd name="adj" fmla="val 20021"/>
            </a:avLst>
          </a:prstGeom>
          <a:solidFill>
            <a:srgbClr val="00002E"/>
          </a:solidFill>
          <a:ln w="22860">
            <a:solidFill>
              <a:srgbClr val="DD785E"/>
            </a:solidFill>
            <a:prstDash val="solid"/>
          </a:ln>
        </p:spPr>
      </p:sp>
      <p:sp>
        <p:nvSpPr>
          <p:cNvPr id="13" name="Text 9"/>
          <p:cNvSpPr/>
          <p:nvPr/>
        </p:nvSpPr>
        <p:spPr>
          <a:xfrm>
            <a:off x="1133713" y="6191488"/>
            <a:ext cx="2537817" cy="303014"/>
          </a:xfrm>
          <a:prstGeom prst="rect">
            <a:avLst/>
          </a:prstGeom>
          <a:noFill/>
        </p:spPr>
        <p:txBody>
          <a:bodyPr wrap="none" rtlCol="0" anchor="t"/>
          <a:lstStyle/>
          <a:p>
            <a:pPr marL="0" indent="0">
              <a:lnSpc>
                <a:spcPts val="2385"/>
              </a:lnSpc>
              <a:buNone/>
            </a:pPr>
            <a:r>
              <a:rPr lang="en-US" sz="1910" b="1" dirty="0">
                <a:solidFill>
                  <a:srgbClr val="FFFFFF"/>
                </a:solidFill>
                <a:latin typeface="Nunito" pitchFamily="34" charset="0"/>
                <a:ea typeface="Nunito" pitchFamily="34" charset="-122"/>
                <a:cs typeface="Nunito" pitchFamily="34" charset="-120"/>
              </a:rPr>
              <a:t>Seamless Coordination</a:t>
            </a:r>
            <a:endParaRPr lang="en-US" sz="1910" dirty="0"/>
          </a:p>
        </p:txBody>
      </p:sp>
      <p:sp>
        <p:nvSpPr>
          <p:cNvPr id="14" name="Text 10"/>
          <p:cNvSpPr/>
          <p:nvPr/>
        </p:nvSpPr>
        <p:spPr>
          <a:xfrm>
            <a:off x="1133713" y="6618089"/>
            <a:ext cx="5849660" cy="659130"/>
          </a:xfrm>
          <a:prstGeom prst="rect">
            <a:avLst/>
          </a:prstGeom>
          <a:noFill/>
        </p:spPr>
        <p:txBody>
          <a:bodyPr wrap="square" rtlCol="0" anchor="t"/>
          <a:lstStyle/>
          <a:p>
            <a:pPr marL="0" indent="0">
              <a:lnSpc>
                <a:spcPts val="2595"/>
              </a:lnSpc>
              <a:buNone/>
            </a:pPr>
            <a:r>
              <a:rPr lang="en-US" sz="1620" dirty="0">
                <a:solidFill>
                  <a:srgbClr val="FFFFFF"/>
                </a:solidFill>
                <a:latin typeface="PT Sans" pitchFamily="34" charset="0"/>
                <a:ea typeface="PT Sans" pitchFamily="34" charset="-122"/>
                <a:cs typeface="PT Sans" pitchFamily="34" charset="-120"/>
              </a:rPr>
              <a:t>Streamlined communication and collaboration between care teams, ensuring a cohesive patient experience.</a:t>
            </a:r>
            <a:endParaRPr lang="en-US" sz="1620" dirty="0"/>
          </a:p>
        </p:txBody>
      </p:sp>
      <p:sp>
        <p:nvSpPr>
          <p:cNvPr id="15" name="Shape 11"/>
          <p:cNvSpPr/>
          <p:nvPr/>
        </p:nvSpPr>
        <p:spPr>
          <a:xfrm>
            <a:off x="7418070" y="5962650"/>
            <a:ext cx="6307455" cy="1769110"/>
          </a:xfrm>
          <a:prstGeom prst="roundRect">
            <a:avLst>
              <a:gd name="adj" fmla="val 20021"/>
            </a:avLst>
          </a:prstGeom>
          <a:solidFill>
            <a:srgbClr val="00002E"/>
          </a:solidFill>
          <a:ln w="22860">
            <a:solidFill>
              <a:srgbClr val="48A8E2"/>
            </a:solidFill>
            <a:prstDash val="solid"/>
          </a:ln>
        </p:spPr>
      </p:sp>
      <p:sp>
        <p:nvSpPr>
          <p:cNvPr id="16" name="Text 12"/>
          <p:cNvSpPr/>
          <p:nvPr/>
        </p:nvSpPr>
        <p:spPr>
          <a:xfrm>
            <a:off x="7647027" y="6191488"/>
            <a:ext cx="2423517" cy="303014"/>
          </a:xfrm>
          <a:prstGeom prst="rect">
            <a:avLst/>
          </a:prstGeom>
          <a:noFill/>
        </p:spPr>
        <p:txBody>
          <a:bodyPr wrap="none" rtlCol="0" anchor="t"/>
          <a:lstStyle/>
          <a:p>
            <a:pPr marL="0" indent="0">
              <a:lnSpc>
                <a:spcPts val="2385"/>
              </a:lnSpc>
              <a:buNone/>
            </a:pPr>
            <a:r>
              <a:rPr lang="en-US" sz="1910" b="1" dirty="0">
                <a:solidFill>
                  <a:srgbClr val="FFFFFF"/>
                </a:solidFill>
                <a:latin typeface="Nunito" pitchFamily="34" charset="0"/>
                <a:ea typeface="Nunito" pitchFamily="34" charset="-122"/>
                <a:cs typeface="Nunito" pitchFamily="34" charset="-120"/>
              </a:rPr>
              <a:t>Enhanced Safety</a:t>
            </a:r>
            <a:endParaRPr lang="en-US" sz="1910" dirty="0"/>
          </a:p>
        </p:txBody>
      </p:sp>
      <p:sp>
        <p:nvSpPr>
          <p:cNvPr id="17" name="Text 13"/>
          <p:cNvSpPr/>
          <p:nvPr/>
        </p:nvSpPr>
        <p:spPr>
          <a:xfrm>
            <a:off x="7647027" y="6618089"/>
            <a:ext cx="5849660" cy="659130"/>
          </a:xfrm>
          <a:prstGeom prst="rect">
            <a:avLst/>
          </a:prstGeom>
          <a:noFill/>
        </p:spPr>
        <p:txBody>
          <a:bodyPr wrap="square" rtlCol="0" anchor="t"/>
          <a:lstStyle/>
          <a:p>
            <a:pPr marL="0" indent="0">
              <a:lnSpc>
                <a:spcPts val="2595"/>
              </a:lnSpc>
              <a:buNone/>
            </a:pPr>
            <a:r>
              <a:rPr lang="en-US" sz="1620" dirty="0">
                <a:solidFill>
                  <a:srgbClr val="FFFFFF"/>
                </a:solidFill>
                <a:latin typeface="PT Sans" pitchFamily="34" charset="0"/>
                <a:ea typeface="PT Sans" pitchFamily="34" charset="-122"/>
                <a:cs typeface="PT Sans" pitchFamily="34" charset="-120"/>
              </a:rPr>
              <a:t>Advanced security features and emergency response protocols to protect patients, visitors, and staff.</a:t>
            </a:r>
            <a:endParaRPr lang="en-US" sz="162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51435"/>
            <a:ext cx="14630400" cy="8229600"/>
          </a:xfrm>
          <a:prstGeom prst="rect">
            <a:avLst/>
          </a:prstGeom>
          <a:solidFill>
            <a:srgbClr val="00002E">
              <a:alpha val="75000"/>
            </a:srgbClr>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209665" y="872490"/>
            <a:ext cx="7901940" cy="1473835"/>
          </a:xfrm>
          <a:prstGeom prst="rect">
            <a:avLst/>
          </a:prstGeom>
          <a:noFill/>
        </p:spPr>
        <p:txBody>
          <a:bodyPr wrap="square" rtlCol="0" anchor="t"/>
          <a:lstStyle/>
          <a:p>
            <a:pPr marL="0" indent="0">
              <a:lnSpc>
                <a:spcPts val="4785"/>
              </a:lnSpc>
              <a:buNone/>
            </a:pPr>
            <a:r>
              <a:rPr lang="en-US" sz="3830" b="1" dirty="0">
                <a:solidFill>
                  <a:srgbClr val="FFFFFF"/>
                </a:solidFill>
                <a:latin typeface="Nunito" pitchFamily="34" charset="0"/>
                <a:ea typeface="Nunito" pitchFamily="34" charset="-122"/>
                <a:cs typeface="Nunito" pitchFamily="34" charset="-120"/>
              </a:rPr>
              <a:t>Streamlining Hospital Operations and Administration</a:t>
            </a:r>
            <a:endParaRPr lang="en-US" sz="3830" dirty="0"/>
          </a:p>
        </p:txBody>
      </p:sp>
      <p:pic>
        <p:nvPicPr>
          <p:cNvPr id="6" name="Image 2" descr="preencoded.png"/>
          <p:cNvPicPr>
            <a:picLocks noChangeAspect="1"/>
          </p:cNvPicPr>
          <p:nvPr/>
        </p:nvPicPr>
        <p:blipFill>
          <a:blip r:embed="rId3"/>
          <a:stretch>
            <a:fillRect/>
          </a:stretch>
        </p:blipFill>
        <p:spPr>
          <a:xfrm>
            <a:off x="6209705" y="2397800"/>
            <a:ext cx="1033224" cy="1653183"/>
          </a:xfrm>
          <a:prstGeom prst="rect">
            <a:avLst/>
          </a:prstGeom>
        </p:spPr>
      </p:pic>
      <p:sp>
        <p:nvSpPr>
          <p:cNvPr id="7" name="Text 2"/>
          <p:cNvSpPr/>
          <p:nvPr/>
        </p:nvSpPr>
        <p:spPr>
          <a:xfrm>
            <a:off x="7552849" y="2604373"/>
            <a:ext cx="2500313" cy="303848"/>
          </a:xfrm>
          <a:prstGeom prst="rect">
            <a:avLst/>
          </a:prstGeom>
          <a:noFill/>
        </p:spPr>
        <p:txBody>
          <a:bodyPr wrap="none" rtlCol="0" anchor="t"/>
          <a:lstStyle/>
          <a:p>
            <a:pPr marL="0" indent="0" algn="l">
              <a:lnSpc>
                <a:spcPts val="2395"/>
              </a:lnSpc>
              <a:buNone/>
            </a:pPr>
            <a:r>
              <a:rPr lang="en-US" sz="1915" b="1" dirty="0">
                <a:solidFill>
                  <a:srgbClr val="FFFFFF"/>
                </a:solidFill>
                <a:latin typeface="Nunito" pitchFamily="34" charset="0"/>
                <a:ea typeface="Nunito" pitchFamily="34" charset="-122"/>
                <a:cs typeface="Nunito" pitchFamily="34" charset="-120"/>
              </a:rPr>
              <a:t>Resource Optimization</a:t>
            </a:r>
            <a:endParaRPr lang="en-US" sz="1915" dirty="0"/>
          </a:p>
        </p:txBody>
      </p:sp>
      <p:sp>
        <p:nvSpPr>
          <p:cNvPr id="8" name="Text 3"/>
          <p:cNvSpPr/>
          <p:nvPr/>
        </p:nvSpPr>
        <p:spPr>
          <a:xfrm>
            <a:off x="7552849" y="3032165"/>
            <a:ext cx="6354247" cy="661273"/>
          </a:xfrm>
          <a:prstGeom prst="rect">
            <a:avLst/>
          </a:prstGeom>
          <a:noFill/>
        </p:spPr>
        <p:txBody>
          <a:bodyPr wrap="square" rtlCol="0" anchor="t"/>
          <a:lstStyle/>
          <a:p>
            <a:pPr marL="0" indent="0" algn="l">
              <a:lnSpc>
                <a:spcPts val="2605"/>
              </a:lnSpc>
              <a:buNone/>
            </a:pPr>
            <a:r>
              <a:rPr lang="en-US" sz="1625" dirty="0">
                <a:solidFill>
                  <a:srgbClr val="FFFFFF"/>
                </a:solidFill>
                <a:latin typeface="PT Sans" pitchFamily="34" charset="0"/>
                <a:ea typeface="PT Sans" pitchFamily="34" charset="-122"/>
                <a:cs typeface="PT Sans" pitchFamily="34" charset="-120"/>
              </a:rPr>
              <a:t>AI-driven allocation of staff, equipment, and supplies based on real-time demand and predicted needs.</a:t>
            </a:r>
            <a:endParaRPr lang="en-US" sz="1625" dirty="0"/>
          </a:p>
        </p:txBody>
      </p:sp>
      <p:pic>
        <p:nvPicPr>
          <p:cNvPr id="9" name="Image 3" descr="preencoded.png"/>
          <p:cNvPicPr>
            <a:picLocks noChangeAspect="1"/>
          </p:cNvPicPr>
          <p:nvPr/>
        </p:nvPicPr>
        <p:blipFill>
          <a:blip r:embed="rId4"/>
          <a:stretch>
            <a:fillRect/>
          </a:stretch>
        </p:blipFill>
        <p:spPr>
          <a:xfrm>
            <a:off x="6209705" y="4050983"/>
            <a:ext cx="1033224" cy="1653183"/>
          </a:xfrm>
          <a:prstGeom prst="rect">
            <a:avLst/>
          </a:prstGeom>
        </p:spPr>
      </p:pic>
      <p:sp>
        <p:nvSpPr>
          <p:cNvPr id="10" name="Text 4"/>
          <p:cNvSpPr/>
          <p:nvPr/>
        </p:nvSpPr>
        <p:spPr>
          <a:xfrm>
            <a:off x="7552849" y="4257556"/>
            <a:ext cx="2479953" cy="303848"/>
          </a:xfrm>
          <a:prstGeom prst="rect">
            <a:avLst/>
          </a:prstGeom>
          <a:noFill/>
        </p:spPr>
        <p:txBody>
          <a:bodyPr wrap="none" rtlCol="0" anchor="t"/>
          <a:lstStyle/>
          <a:p>
            <a:pPr marL="0" indent="0" algn="l">
              <a:lnSpc>
                <a:spcPts val="2395"/>
              </a:lnSpc>
              <a:buNone/>
            </a:pPr>
            <a:r>
              <a:rPr lang="en-US" sz="1915" b="1" dirty="0">
                <a:solidFill>
                  <a:srgbClr val="FFFFFF"/>
                </a:solidFill>
                <a:latin typeface="Nunito" pitchFamily="34" charset="0"/>
                <a:ea typeface="Nunito" pitchFamily="34" charset="-122"/>
                <a:cs typeface="Nunito" pitchFamily="34" charset="-120"/>
              </a:rPr>
              <a:t>Workflow Automation</a:t>
            </a:r>
            <a:endParaRPr lang="en-US" sz="1915" dirty="0"/>
          </a:p>
        </p:txBody>
      </p:sp>
      <p:sp>
        <p:nvSpPr>
          <p:cNvPr id="11" name="Text 5"/>
          <p:cNvSpPr/>
          <p:nvPr/>
        </p:nvSpPr>
        <p:spPr>
          <a:xfrm>
            <a:off x="7552849" y="4685348"/>
            <a:ext cx="6354247" cy="661273"/>
          </a:xfrm>
          <a:prstGeom prst="rect">
            <a:avLst/>
          </a:prstGeom>
          <a:noFill/>
        </p:spPr>
        <p:txBody>
          <a:bodyPr wrap="square" rtlCol="0" anchor="t"/>
          <a:lstStyle/>
          <a:p>
            <a:pPr marL="0" indent="0" algn="l">
              <a:lnSpc>
                <a:spcPts val="2605"/>
              </a:lnSpc>
              <a:buNone/>
            </a:pPr>
            <a:r>
              <a:rPr lang="en-US" sz="1625" dirty="0">
                <a:solidFill>
                  <a:srgbClr val="FFFFFF"/>
                </a:solidFill>
                <a:latin typeface="PT Sans" pitchFamily="34" charset="0"/>
                <a:ea typeface="PT Sans" pitchFamily="34" charset="-122"/>
                <a:cs typeface="PT Sans" pitchFamily="34" charset="-120"/>
              </a:rPr>
              <a:t>Automated scheduling, task management, and inventory tracking to improve efficiency and reduce manual errors.</a:t>
            </a:r>
            <a:endParaRPr lang="en-US" sz="1625" dirty="0"/>
          </a:p>
        </p:txBody>
      </p:sp>
      <p:pic>
        <p:nvPicPr>
          <p:cNvPr id="12" name="Image 4" descr="preencoded.png"/>
          <p:cNvPicPr>
            <a:picLocks noChangeAspect="1"/>
          </p:cNvPicPr>
          <p:nvPr/>
        </p:nvPicPr>
        <p:blipFill>
          <a:blip r:embed="rId5"/>
          <a:stretch>
            <a:fillRect/>
          </a:stretch>
        </p:blipFill>
        <p:spPr>
          <a:xfrm>
            <a:off x="6209705" y="5704165"/>
            <a:ext cx="1033224" cy="1653183"/>
          </a:xfrm>
          <a:prstGeom prst="rect">
            <a:avLst/>
          </a:prstGeom>
        </p:spPr>
      </p:pic>
      <p:sp>
        <p:nvSpPr>
          <p:cNvPr id="13" name="Text 6"/>
          <p:cNvSpPr/>
          <p:nvPr/>
        </p:nvSpPr>
        <p:spPr>
          <a:xfrm>
            <a:off x="7552849" y="5910739"/>
            <a:ext cx="2431256" cy="303848"/>
          </a:xfrm>
          <a:prstGeom prst="rect">
            <a:avLst/>
          </a:prstGeom>
          <a:noFill/>
        </p:spPr>
        <p:txBody>
          <a:bodyPr wrap="none" rtlCol="0" anchor="t"/>
          <a:lstStyle/>
          <a:p>
            <a:pPr marL="0" indent="0" algn="l">
              <a:lnSpc>
                <a:spcPts val="2395"/>
              </a:lnSpc>
              <a:buNone/>
            </a:pPr>
            <a:r>
              <a:rPr lang="en-US" sz="1915" b="1" dirty="0">
                <a:solidFill>
                  <a:srgbClr val="FFFFFF"/>
                </a:solidFill>
                <a:latin typeface="Nunito" pitchFamily="34" charset="0"/>
                <a:ea typeface="Nunito" pitchFamily="34" charset="-122"/>
                <a:cs typeface="Nunito" pitchFamily="34" charset="-120"/>
              </a:rPr>
              <a:t>Data-driven Insights</a:t>
            </a:r>
            <a:endParaRPr lang="en-US" sz="1915" dirty="0"/>
          </a:p>
        </p:txBody>
      </p:sp>
      <p:sp>
        <p:nvSpPr>
          <p:cNvPr id="14" name="Text 7"/>
          <p:cNvSpPr/>
          <p:nvPr/>
        </p:nvSpPr>
        <p:spPr>
          <a:xfrm>
            <a:off x="7552849" y="6338530"/>
            <a:ext cx="6354247" cy="661273"/>
          </a:xfrm>
          <a:prstGeom prst="rect">
            <a:avLst/>
          </a:prstGeom>
          <a:noFill/>
        </p:spPr>
        <p:txBody>
          <a:bodyPr wrap="square" rtlCol="0" anchor="t"/>
          <a:lstStyle/>
          <a:p>
            <a:pPr marL="0" indent="0" algn="l">
              <a:lnSpc>
                <a:spcPts val="2605"/>
              </a:lnSpc>
              <a:buNone/>
            </a:pPr>
            <a:r>
              <a:rPr lang="en-US" sz="1625" dirty="0">
                <a:solidFill>
                  <a:srgbClr val="FFFFFF"/>
                </a:solidFill>
                <a:latin typeface="PT Sans" pitchFamily="34" charset="0"/>
                <a:ea typeface="PT Sans" pitchFamily="34" charset="-122"/>
                <a:cs typeface="PT Sans" pitchFamily="34" charset="-120"/>
              </a:rPr>
              <a:t>Comprehensive analytics and reporting to support informed decision-making and continuous improvement.</a:t>
            </a:r>
            <a:endParaRPr lang="en-US" sz="1625"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7724" y="1741170"/>
            <a:ext cx="5632490" cy="704017"/>
          </a:xfrm>
          <a:prstGeom prst="rect">
            <a:avLst/>
          </a:prstGeom>
          <a:noFill/>
        </p:spPr>
        <p:txBody>
          <a:bodyPr wrap="none" rtlCol="0" anchor="t"/>
          <a:lstStyle/>
          <a:p>
            <a:pPr marL="0" indent="0">
              <a:lnSpc>
                <a:spcPts val="5545"/>
              </a:lnSpc>
              <a:buNone/>
            </a:pPr>
            <a:r>
              <a:rPr lang="en-US" sz="4435" b="1" dirty="0">
                <a:solidFill>
                  <a:srgbClr val="FFFFFF"/>
                </a:solidFill>
                <a:latin typeface="Nunito" pitchFamily="34" charset="0"/>
                <a:ea typeface="Nunito" pitchFamily="34" charset="-122"/>
                <a:cs typeface="Nunito" pitchFamily="34" charset="-120"/>
              </a:rPr>
              <a:t>Conclusion</a:t>
            </a:r>
            <a:endParaRPr lang="en-US" sz="4435" dirty="0"/>
          </a:p>
        </p:txBody>
      </p:sp>
      <p:sp>
        <p:nvSpPr>
          <p:cNvPr id="6" name="Shape 2"/>
          <p:cNvSpPr/>
          <p:nvPr/>
        </p:nvSpPr>
        <p:spPr>
          <a:xfrm>
            <a:off x="837565" y="2804160"/>
            <a:ext cx="7468870" cy="4932680"/>
          </a:xfrm>
          <a:prstGeom prst="roundRect">
            <a:avLst>
              <a:gd name="adj" fmla="val 9746"/>
            </a:avLst>
          </a:prstGeom>
          <a:noFill/>
          <a:ln w="7620">
            <a:solidFill>
              <a:srgbClr val="FFFFFF">
                <a:alpha val="24000"/>
              </a:srgbClr>
            </a:solidFill>
            <a:prstDash val="solid"/>
          </a:ln>
        </p:spPr>
      </p:sp>
      <p:sp>
        <p:nvSpPr>
          <p:cNvPr id="7" name="Shape 3"/>
          <p:cNvSpPr/>
          <p:nvPr/>
        </p:nvSpPr>
        <p:spPr>
          <a:xfrm>
            <a:off x="845185" y="2811780"/>
            <a:ext cx="7452360" cy="1303655"/>
          </a:xfrm>
          <a:prstGeom prst="rect">
            <a:avLst/>
          </a:prstGeom>
          <a:solidFill>
            <a:srgbClr val="FFFFFF">
              <a:alpha val="4000"/>
            </a:srgbClr>
          </a:solidFill>
        </p:spPr>
      </p:sp>
      <p:sp>
        <p:nvSpPr>
          <p:cNvPr id="8" name="Text 4"/>
          <p:cNvSpPr/>
          <p:nvPr/>
        </p:nvSpPr>
        <p:spPr>
          <a:xfrm>
            <a:off x="1085493" y="2962989"/>
            <a:ext cx="2001441" cy="766048"/>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Improved Patient Care</a:t>
            </a:r>
            <a:endParaRPr lang="en-US" sz="1885" dirty="0"/>
          </a:p>
        </p:txBody>
      </p:sp>
      <p:sp>
        <p:nvSpPr>
          <p:cNvPr id="9" name="Text 5"/>
          <p:cNvSpPr/>
          <p:nvPr/>
        </p:nvSpPr>
        <p:spPr>
          <a:xfrm>
            <a:off x="3573185" y="2962989"/>
            <a:ext cx="1997631" cy="766048"/>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Enhanced Safety and Security</a:t>
            </a:r>
            <a:endParaRPr lang="en-US" sz="1885" dirty="0"/>
          </a:p>
        </p:txBody>
      </p:sp>
      <p:sp>
        <p:nvSpPr>
          <p:cNvPr id="10" name="Text 6"/>
          <p:cNvSpPr/>
          <p:nvPr/>
        </p:nvSpPr>
        <p:spPr>
          <a:xfrm>
            <a:off x="6057067" y="2962989"/>
            <a:ext cx="2001441" cy="766048"/>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Optimized Operations</a:t>
            </a:r>
            <a:endParaRPr lang="en-US" sz="1885" dirty="0"/>
          </a:p>
        </p:txBody>
      </p:sp>
      <p:sp>
        <p:nvSpPr>
          <p:cNvPr id="11" name="Shape 7"/>
          <p:cNvSpPr/>
          <p:nvPr/>
        </p:nvSpPr>
        <p:spPr>
          <a:xfrm>
            <a:off x="845344" y="3880247"/>
            <a:ext cx="7452479" cy="2600563"/>
          </a:xfrm>
          <a:prstGeom prst="rect">
            <a:avLst/>
          </a:prstGeom>
          <a:solidFill>
            <a:srgbClr val="000000">
              <a:alpha val="4000"/>
            </a:srgbClr>
          </a:solidFill>
        </p:spPr>
      </p:sp>
      <p:sp>
        <p:nvSpPr>
          <p:cNvPr id="12" name="Text 8"/>
          <p:cNvSpPr/>
          <p:nvPr/>
        </p:nvSpPr>
        <p:spPr>
          <a:xfrm>
            <a:off x="1085493" y="4031456"/>
            <a:ext cx="2001441" cy="1915120"/>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Personalized monitoring, timely intervention, and a more comfortable environment.</a:t>
            </a:r>
            <a:endParaRPr lang="en-US" sz="1885" dirty="0"/>
          </a:p>
        </p:txBody>
      </p:sp>
      <p:sp>
        <p:nvSpPr>
          <p:cNvPr id="13" name="Text 9"/>
          <p:cNvSpPr/>
          <p:nvPr/>
        </p:nvSpPr>
        <p:spPr>
          <a:xfrm>
            <a:off x="3573185" y="4031456"/>
            <a:ext cx="1997631" cy="2298144"/>
          </a:xfrm>
          <a:prstGeom prst="rect">
            <a:avLst/>
          </a:prstGeom>
          <a:noFill/>
        </p:spPr>
        <p:txBody>
          <a:bodyPr wrap="square" rtlCol="0" anchor="t"/>
          <a:lstStyle/>
          <a:p>
            <a:pPr marL="0" indent="0">
              <a:lnSpc>
                <a:spcPts val="3015"/>
              </a:lnSpc>
              <a:buNone/>
            </a:pPr>
            <a:endParaRPr lang="en-US" sz="1885" dirty="0">
              <a:solidFill>
                <a:srgbClr val="FFFFFF"/>
              </a:solidFill>
              <a:latin typeface="PT Sans" pitchFamily="34" charset="0"/>
              <a:ea typeface="PT Sans" pitchFamily="34" charset="-122"/>
              <a:cs typeface="PT Sans" pitchFamily="34" charset="-120"/>
            </a:endParaRPr>
          </a:p>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Advanced threat detection, emergency response, and secure access control.</a:t>
            </a:r>
            <a:endParaRPr lang="en-US" sz="1885" dirty="0"/>
          </a:p>
        </p:txBody>
      </p:sp>
      <p:sp>
        <p:nvSpPr>
          <p:cNvPr id="14" name="Text 10"/>
          <p:cNvSpPr/>
          <p:nvPr/>
        </p:nvSpPr>
        <p:spPr>
          <a:xfrm>
            <a:off x="6057067" y="4031456"/>
            <a:ext cx="2001441" cy="2298144"/>
          </a:xfrm>
          <a:prstGeom prst="rect">
            <a:avLst/>
          </a:prstGeom>
          <a:noFill/>
        </p:spPr>
        <p:txBody>
          <a:bodyPr wrap="square" rtlCol="0" anchor="t"/>
          <a:lstStyle/>
          <a:p>
            <a:pPr marL="0" indent="0">
              <a:lnSpc>
                <a:spcPts val="3015"/>
              </a:lnSpc>
              <a:buNone/>
            </a:pPr>
            <a:r>
              <a:rPr lang="en-US" sz="1885" dirty="0">
                <a:solidFill>
                  <a:srgbClr val="FFFFFF"/>
                </a:solidFill>
                <a:latin typeface="PT Sans" pitchFamily="34" charset="0"/>
                <a:ea typeface="PT Sans" pitchFamily="34" charset="-122"/>
                <a:cs typeface="PT Sans" pitchFamily="34" charset="-120"/>
              </a:rPr>
              <a:t>Efficient resource allocation, automated workflows, and data-driven decision-making.</a:t>
            </a:r>
            <a:endParaRPr lang="en-US" sz="188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5644515" y="3688715"/>
            <a:ext cx="5632450" cy="790575"/>
          </a:xfrm>
          <a:prstGeom prst="rect">
            <a:avLst/>
          </a:prstGeom>
          <a:noFill/>
        </p:spPr>
        <p:txBody>
          <a:bodyPr wrap="none" rtlCol="0" anchor="t"/>
          <a:lstStyle/>
          <a:p>
            <a:pPr marL="0" indent="0">
              <a:lnSpc>
                <a:spcPts val="5545"/>
              </a:lnSpc>
              <a:buNone/>
            </a:pPr>
            <a:r>
              <a:rPr lang="en-US" sz="4435" b="1" dirty="0">
                <a:solidFill>
                  <a:srgbClr val="FFFFFF"/>
                </a:solidFill>
                <a:latin typeface="Nunito" pitchFamily="34" charset="0"/>
                <a:ea typeface="Nunito" pitchFamily="34" charset="-122"/>
                <a:cs typeface="Nunito" pitchFamily="34" charset="-120"/>
              </a:rPr>
              <a:t>     </a:t>
            </a:r>
            <a:r>
              <a:rPr lang="en-US" sz="9600" b="1" dirty="0">
                <a:solidFill>
                  <a:srgbClr val="FFFFFF"/>
                </a:solidFill>
                <a:latin typeface="Nunito" pitchFamily="34" charset="0"/>
                <a:ea typeface="Nunito" pitchFamily="34" charset="-122"/>
                <a:cs typeface="Nunito" pitchFamily="34" charset="-120"/>
              </a:rPr>
              <a:t>Thank You</a:t>
            </a:r>
            <a:endParaRPr lang="en-US" sz="9600" b="1" dirty="0">
              <a:solidFill>
                <a:srgbClr val="FFFFFF"/>
              </a:solidFill>
              <a:latin typeface="Nunito" pitchFamily="34" charset="0"/>
              <a:ea typeface="Nunito" pitchFamily="34" charset="-122"/>
              <a:cs typeface="Nunito" pitchFamily="34" charset="-120"/>
            </a:endParaRPr>
          </a:p>
        </p:txBody>
      </p:sp>
      <p:sp>
        <p:nvSpPr>
          <p:cNvPr id="6" name="Text 2"/>
          <p:cNvSpPr/>
          <p:nvPr/>
        </p:nvSpPr>
        <p:spPr>
          <a:xfrm>
            <a:off x="6324124" y="3688675"/>
            <a:ext cx="7468553" cy="1915120"/>
          </a:xfrm>
          <a:prstGeom prst="rect">
            <a:avLst/>
          </a:prstGeom>
          <a:noFill/>
        </p:spPr>
        <p:txBody>
          <a:bodyPr wrap="square" rtlCol="0" anchor="t"/>
          <a:lstStyle/>
          <a:p>
            <a:pPr marL="0" indent="0">
              <a:lnSpc>
                <a:spcPts val="3015"/>
              </a:lnSpc>
              <a:buNone/>
            </a:pPr>
            <a:endParaRPr lang="en-US" sz="1885"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3398</Words>
  <Application>WPS Presentation</Application>
  <PresentationFormat>On-screen Show (16:9)</PresentationFormat>
  <Paragraphs>124</Paragraphs>
  <Slides>9</Slides>
  <Notes>9</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9</vt:i4>
      </vt:variant>
    </vt:vector>
  </HeadingPairs>
  <TitlesOfParts>
    <vt:vector size="24" baseType="lpstr">
      <vt:lpstr>Arial</vt:lpstr>
      <vt:lpstr>SimSun</vt:lpstr>
      <vt:lpstr>Wingdings</vt:lpstr>
      <vt:lpstr>Nunito</vt:lpstr>
      <vt:lpstr>Segoe Print</vt:lpstr>
      <vt:lpstr>Nunito</vt:lpstr>
      <vt:lpstr>Nunito</vt:lpstr>
      <vt:lpstr>PT Sans</vt:lpstr>
      <vt:lpstr>PT Sans</vt:lpstr>
      <vt:lpstr>PT Sans</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DELL</cp:lastModifiedBy>
  <cp:revision>6</cp:revision>
  <dcterms:created xsi:type="dcterms:W3CDTF">2024-08-18T18:03:00Z</dcterms:created>
  <dcterms:modified xsi:type="dcterms:W3CDTF">2024-08-18T18:17:43Z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8479F39AB19B4F34821F5A50F993D03E_12</vt:lpwstr>
  </property>
  <property fmtid="{D5CDD505-2E9C-101B-9397-08002B2CF9AE}" pid="3" name="KSOProductBuildVer">
    <vt:lpwstr>1033-12.2.0.17562</vt:lpwstr>
  </property>
</Properties>
</file>